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2" r:id="rId7"/>
    <p:sldId id="261" r:id="rId8"/>
    <p:sldId id="264" r:id="rId9"/>
    <p:sldId id="294" r:id="rId10"/>
    <p:sldId id="296" r:id="rId11"/>
    <p:sldId id="297" r:id="rId12"/>
    <p:sldId id="289" r:id="rId13"/>
    <p:sldId id="267" r:id="rId14"/>
    <p:sldId id="268" r:id="rId15"/>
    <p:sldId id="269" r:id="rId16"/>
    <p:sldId id="270" r:id="rId17"/>
    <p:sldId id="293" r:id="rId18"/>
    <p:sldId id="292" r:id="rId19"/>
    <p:sldId id="271" r:id="rId20"/>
    <p:sldId id="290" r:id="rId21"/>
    <p:sldId id="287" r:id="rId22"/>
    <p:sldId id="272" r:id="rId23"/>
    <p:sldId id="288" r:id="rId24"/>
    <p:sldId id="273" r:id="rId25"/>
    <p:sldId id="274" r:id="rId26"/>
    <p:sldId id="275" r:id="rId27"/>
    <p:sldId id="278" r:id="rId28"/>
    <p:sldId id="279" r:id="rId29"/>
    <p:sldId id="280" r:id="rId30"/>
    <p:sldId id="260" r:id="rId31"/>
    <p:sldId id="295" r:id="rId32"/>
    <p:sldId id="285" r:id="rId33"/>
    <p:sldId id="286" r:id="rId34"/>
    <p:sldId id="298"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0BE1A-B857-4C77-8E86-C3C17230C85B}" v="46" dt="2025-10-12T15:21:43.6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4660"/>
  </p:normalViewPr>
  <p:slideViewPr>
    <p:cSldViewPr>
      <p:cViewPr varScale="1">
        <p:scale>
          <a:sx n="70" d="100"/>
          <a:sy n="70" d="100"/>
        </p:scale>
        <p:origin x="49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Ingram" userId="2b786175-b8e1-4c73-a29f-110336d98e55" providerId="ADAL" clId="{D800F844-DF7B-4626-AF96-DFD714EB979B}"/>
    <pc:docChg chg="custSel modSld">
      <pc:chgData name="Helen Ingram" userId="2b786175-b8e1-4c73-a29f-110336d98e55" providerId="ADAL" clId="{D800F844-DF7B-4626-AF96-DFD714EB979B}" dt="2025-10-12T15:43:22.032" v="259" actId="20577"/>
      <pc:docMkLst>
        <pc:docMk/>
      </pc:docMkLst>
      <pc:sldChg chg="addSp modSp mod">
        <pc:chgData name="Helen Ingram" userId="2b786175-b8e1-4c73-a29f-110336d98e55" providerId="ADAL" clId="{D800F844-DF7B-4626-AF96-DFD714EB979B}" dt="2025-10-12T15:37:38.360" v="219" actId="20577"/>
        <pc:sldMkLst>
          <pc:docMk/>
          <pc:sldMk cId="0" sldId="260"/>
        </pc:sldMkLst>
        <pc:spChg chg="mod">
          <ac:chgData name="Helen Ingram" userId="2b786175-b8e1-4c73-a29f-110336d98e55" providerId="ADAL" clId="{D800F844-DF7B-4626-AF96-DFD714EB979B}" dt="2025-10-12T15:37:38.360" v="219" actId="20577"/>
          <ac:spMkLst>
            <pc:docMk/>
            <pc:sldMk cId="0" sldId="260"/>
            <ac:spMk id="3" creationId="{566949C5-0B90-1F79-2042-81D5609E6AAC}"/>
          </ac:spMkLst>
        </pc:spChg>
        <pc:spChg chg="mod">
          <ac:chgData name="Helen Ingram" userId="2b786175-b8e1-4c73-a29f-110336d98e55" providerId="ADAL" clId="{D800F844-DF7B-4626-AF96-DFD714EB979B}" dt="2025-10-12T15:37:19.269" v="204" actId="14100"/>
          <ac:spMkLst>
            <pc:docMk/>
            <pc:sldMk cId="0" sldId="260"/>
            <ac:spMk id="7" creationId="{593A5067-EC39-1858-1967-866D5DD2A7C3}"/>
          </ac:spMkLst>
        </pc:spChg>
        <pc:picChg chg="add mod">
          <ac:chgData name="Helen Ingram" userId="2b786175-b8e1-4c73-a29f-110336d98e55" providerId="ADAL" clId="{D800F844-DF7B-4626-AF96-DFD714EB979B}" dt="2025-10-12T15:34:14.525" v="70" actId="1076"/>
          <ac:picMkLst>
            <pc:docMk/>
            <pc:sldMk cId="0" sldId="260"/>
            <ac:picMk id="11" creationId="{DBB54EFA-8DD1-FF2A-84F6-209BF132E50A}"/>
          </ac:picMkLst>
        </pc:picChg>
        <pc:picChg chg="add mod">
          <ac:chgData name="Helen Ingram" userId="2b786175-b8e1-4c73-a29f-110336d98e55" providerId="ADAL" clId="{D800F844-DF7B-4626-AF96-DFD714EB979B}" dt="2025-10-12T15:35:03.244" v="74" actId="1076"/>
          <ac:picMkLst>
            <pc:docMk/>
            <pc:sldMk cId="0" sldId="260"/>
            <ac:picMk id="13" creationId="{8C065FC3-6DE5-CC47-1F2E-246229A5B09C}"/>
          </ac:picMkLst>
        </pc:picChg>
      </pc:sldChg>
      <pc:sldChg chg="modSp mod">
        <pc:chgData name="Helen Ingram" userId="2b786175-b8e1-4c73-a29f-110336d98e55" providerId="ADAL" clId="{D800F844-DF7B-4626-AF96-DFD714EB979B}" dt="2025-10-12T15:19:24.783" v="37" actId="1076"/>
        <pc:sldMkLst>
          <pc:docMk/>
          <pc:sldMk cId="0" sldId="268"/>
        </pc:sldMkLst>
        <pc:spChg chg="mod">
          <ac:chgData name="Helen Ingram" userId="2b786175-b8e1-4c73-a29f-110336d98e55" providerId="ADAL" clId="{D800F844-DF7B-4626-AF96-DFD714EB979B}" dt="2025-10-12T15:19:18.402" v="36" actId="14100"/>
          <ac:spMkLst>
            <pc:docMk/>
            <pc:sldMk cId="0" sldId="268"/>
            <ac:spMk id="3" creationId="{00000000-0000-0000-0000-000000000000}"/>
          </ac:spMkLst>
        </pc:spChg>
        <pc:graphicFrameChg chg="mod">
          <ac:chgData name="Helen Ingram" userId="2b786175-b8e1-4c73-a29f-110336d98e55" providerId="ADAL" clId="{D800F844-DF7B-4626-AF96-DFD714EB979B}" dt="2025-10-12T15:18:57.552" v="33" actId="255"/>
          <ac:graphicFrameMkLst>
            <pc:docMk/>
            <pc:sldMk cId="0" sldId="268"/>
            <ac:graphicFrameMk id="12" creationId="{8824A4D5-C80D-0D51-BB81-FAA6D6A6F965}"/>
          </ac:graphicFrameMkLst>
        </pc:graphicFrameChg>
        <pc:picChg chg="mod">
          <ac:chgData name="Helen Ingram" userId="2b786175-b8e1-4c73-a29f-110336d98e55" providerId="ADAL" clId="{D800F844-DF7B-4626-AF96-DFD714EB979B}" dt="2025-10-12T15:19:24.783" v="37" actId="1076"/>
          <ac:picMkLst>
            <pc:docMk/>
            <pc:sldMk cId="0" sldId="268"/>
            <ac:picMk id="7" creationId="{8E64C5BB-3326-6638-3AD2-C95B3773F096}"/>
          </ac:picMkLst>
        </pc:picChg>
      </pc:sldChg>
      <pc:sldChg chg="modSp mod">
        <pc:chgData name="Helen Ingram" userId="2b786175-b8e1-4c73-a29f-110336d98e55" providerId="ADAL" clId="{D800F844-DF7B-4626-AF96-DFD714EB979B}" dt="2025-10-12T15:20:44.399" v="50" actId="255"/>
        <pc:sldMkLst>
          <pc:docMk/>
          <pc:sldMk cId="0" sldId="269"/>
        </pc:sldMkLst>
        <pc:spChg chg="mod">
          <ac:chgData name="Helen Ingram" userId="2b786175-b8e1-4c73-a29f-110336d98e55" providerId="ADAL" clId="{D800F844-DF7B-4626-AF96-DFD714EB979B}" dt="2025-10-12T15:19:53.095" v="41" actId="255"/>
          <ac:spMkLst>
            <pc:docMk/>
            <pc:sldMk cId="0" sldId="269"/>
            <ac:spMk id="3" creationId="{00000000-0000-0000-0000-000000000000}"/>
          </ac:spMkLst>
        </pc:spChg>
        <pc:graphicFrameChg chg="mod">
          <ac:chgData name="Helen Ingram" userId="2b786175-b8e1-4c73-a29f-110336d98e55" providerId="ADAL" clId="{D800F844-DF7B-4626-AF96-DFD714EB979B}" dt="2025-10-12T15:20:44.399" v="50" actId="255"/>
          <ac:graphicFrameMkLst>
            <pc:docMk/>
            <pc:sldMk cId="0" sldId="269"/>
            <ac:graphicFrameMk id="13" creationId="{F1EB2C57-96DE-6D60-9E2B-BD63622B0339}"/>
          </ac:graphicFrameMkLst>
        </pc:graphicFrameChg>
      </pc:sldChg>
      <pc:sldChg chg="modSp">
        <pc:chgData name="Helen Ingram" userId="2b786175-b8e1-4c73-a29f-110336d98e55" providerId="ADAL" clId="{D800F844-DF7B-4626-AF96-DFD714EB979B}" dt="2025-10-12T15:21:13.291" v="55" actId="255"/>
        <pc:sldMkLst>
          <pc:docMk/>
          <pc:sldMk cId="0" sldId="271"/>
        </pc:sldMkLst>
        <pc:graphicFrameChg chg="mod">
          <ac:chgData name="Helen Ingram" userId="2b786175-b8e1-4c73-a29f-110336d98e55" providerId="ADAL" clId="{D800F844-DF7B-4626-AF96-DFD714EB979B}" dt="2025-10-12T15:21:13.291" v="55" actId="255"/>
          <ac:graphicFrameMkLst>
            <pc:docMk/>
            <pc:sldMk cId="0" sldId="271"/>
            <ac:graphicFrameMk id="14" creationId="{593EC06C-7FFE-131C-B39D-A19BB7435246}"/>
          </ac:graphicFrameMkLst>
        </pc:graphicFrameChg>
      </pc:sldChg>
      <pc:sldChg chg="modSp mod">
        <pc:chgData name="Helen Ingram" userId="2b786175-b8e1-4c73-a29f-110336d98e55" providerId="ADAL" clId="{D800F844-DF7B-4626-AF96-DFD714EB979B}" dt="2025-10-12T15:22:00.933" v="62" actId="14100"/>
        <pc:sldMkLst>
          <pc:docMk/>
          <pc:sldMk cId="0" sldId="272"/>
        </pc:sldMkLst>
        <pc:spChg chg="mod">
          <ac:chgData name="Helen Ingram" userId="2b786175-b8e1-4c73-a29f-110336d98e55" providerId="ADAL" clId="{D800F844-DF7B-4626-AF96-DFD714EB979B}" dt="2025-10-12T15:22:00.933" v="62" actId="14100"/>
          <ac:spMkLst>
            <pc:docMk/>
            <pc:sldMk cId="0" sldId="272"/>
            <ac:spMk id="22" creationId="{1375163B-ECE1-0CA5-6E2C-25517E077FA9}"/>
          </ac:spMkLst>
        </pc:spChg>
        <pc:graphicFrameChg chg="mod">
          <ac:chgData name="Helen Ingram" userId="2b786175-b8e1-4c73-a29f-110336d98e55" providerId="ADAL" clId="{D800F844-DF7B-4626-AF96-DFD714EB979B}" dt="2025-10-12T15:21:43.632" v="59" actId="255"/>
          <ac:graphicFrameMkLst>
            <pc:docMk/>
            <pc:sldMk cId="0" sldId="272"/>
            <ac:graphicFrameMk id="24" creationId="{155F650B-BBA3-402D-B3E4-7F3A84C15FE6}"/>
          </ac:graphicFrameMkLst>
        </pc:graphicFrameChg>
      </pc:sldChg>
      <pc:sldChg chg="addSp delSp modSp mod">
        <pc:chgData name="Helen Ingram" userId="2b786175-b8e1-4c73-a29f-110336d98e55" providerId="ADAL" clId="{D800F844-DF7B-4626-AF96-DFD714EB979B}" dt="2025-10-12T15:40:21.873" v="228" actId="14100"/>
        <pc:sldMkLst>
          <pc:docMk/>
          <pc:sldMk cId="0" sldId="274"/>
        </pc:sldMkLst>
        <pc:picChg chg="add mod">
          <ac:chgData name="Helen Ingram" userId="2b786175-b8e1-4c73-a29f-110336d98e55" providerId="ADAL" clId="{D800F844-DF7B-4626-AF96-DFD714EB979B}" dt="2025-10-12T15:40:16.568" v="226" actId="1076"/>
          <ac:picMkLst>
            <pc:docMk/>
            <pc:sldMk cId="0" sldId="274"/>
            <ac:picMk id="5" creationId="{D406D222-4B11-A230-E5BC-E0A367601E10}"/>
          </ac:picMkLst>
        </pc:picChg>
        <pc:picChg chg="mod">
          <ac:chgData name="Helen Ingram" userId="2b786175-b8e1-4c73-a29f-110336d98e55" providerId="ADAL" clId="{D800F844-DF7B-4626-AF96-DFD714EB979B}" dt="2025-10-12T15:40:21.873" v="228" actId="14100"/>
          <ac:picMkLst>
            <pc:docMk/>
            <pc:sldMk cId="0" sldId="274"/>
            <ac:picMk id="9" creationId="{14A7DA42-9FFA-A702-6412-A4D712CF7D64}"/>
          </ac:picMkLst>
        </pc:picChg>
        <pc:picChg chg="del">
          <ac:chgData name="Helen Ingram" userId="2b786175-b8e1-4c73-a29f-110336d98e55" providerId="ADAL" clId="{D800F844-DF7B-4626-AF96-DFD714EB979B}" dt="2025-10-12T15:40:00.456" v="220" actId="478"/>
          <ac:picMkLst>
            <pc:docMk/>
            <pc:sldMk cId="0" sldId="274"/>
            <ac:picMk id="14" creationId="{3887CA94-6C2C-12A4-D518-47D8E7F4245C}"/>
          </ac:picMkLst>
        </pc:picChg>
      </pc:sldChg>
      <pc:sldChg chg="modSp mod">
        <pc:chgData name="Helen Ingram" userId="2b786175-b8e1-4c73-a29f-110336d98e55" providerId="ADAL" clId="{D800F844-DF7B-4626-AF96-DFD714EB979B}" dt="2025-10-12T15:22:30.746" v="64" actId="255"/>
        <pc:sldMkLst>
          <pc:docMk/>
          <pc:sldMk cId="0" sldId="278"/>
        </pc:sldMkLst>
        <pc:spChg chg="mod">
          <ac:chgData name="Helen Ingram" userId="2b786175-b8e1-4c73-a29f-110336d98e55" providerId="ADAL" clId="{D800F844-DF7B-4626-AF96-DFD714EB979B}" dt="2025-10-12T15:22:30.746" v="64" actId="255"/>
          <ac:spMkLst>
            <pc:docMk/>
            <pc:sldMk cId="0" sldId="278"/>
            <ac:spMk id="3" creationId="{00000000-0000-0000-0000-000000000000}"/>
          </ac:spMkLst>
        </pc:spChg>
      </pc:sldChg>
      <pc:sldChg chg="addSp modSp mod">
        <pc:chgData name="Helen Ingram" userId="2b786175-b8e1-4c73-a29f-110336d98e55" providerId="ADAL" clId="{D800F844-DF7B-4626-AF96-DFD714EB979B}" dt="2025-10-12T15:43:22.032" v="259" actId="20577"/>
        <pc:sldMkLst>
          <pc:docMk/>
          <pc:sldMk cId="1195839088" sldId="290"/>
        </pc:sldMkLst>
        <pc:spChg chg="add mod">
          <ac:chgData name="Helen Ingram" userId="2b786175-b8e1-4c73-a29f-110336d98e55" providerId="ADAL" clId="{D800F844-DF7B-4626-AF96-DFD714EB979B}" dt="2025-10-12T15:43:22.032" v="259" actId="20577"/>
          <ac:spMkLst>
            <pc:docMk/>
            <pc:sldMk cId="1195839088" sldId="290"/>
            <ac:spMk id="7" creationId="{F7F22436-DEA1-1776-3380-2668981E7623}"/>
          </ac:spMkLst>
        </pc:spChg>
      </pc:sldChg>
      <pc:sldChg chg="modSp mod">
        <pc:chgData name="Helen Ingram" userId="2b786175-b8e1-4c73-a29f-110336d98e55" providerId="ADAL" clId="{D800F844-DF7B-4626-AF96-DFD714EB979B}" dt="2025-10-12T15:16:44.681" v="15" actId="255"/>
        <pc:sldMkLst>
          <pc:docMk/>
          <pc:sldMk cId="776270327" sldId="294"/>
        </pc:sldMkLst>
        <pc:spChg chg="mod">
          <ac:chgData name="Helen Ingram" userId="2b786175-b8e1-4c73-a29f-110336d98e55" providerId="ADAL" clId="{D800F844-DF7B-4626-AF96-DFD714EB979B}" dt="2025-10-12T15:14:32.277" v="0" actId="255"/>
          <ac:spMkLst>
            <pc:docMk/>
            <pc:sldMk cId="776270327" sldId="294"/>
            <ac:spMk id="2" creationId="{00000000-0000-0000-0000-000000000000}"/>
          </ac:spMkLst>
        </pc:spChg>
        <pc:graphicFrameChg chg="mod modGraphic">
          <ac:chgData name="Helen Ingram" userId="2b786175-b8e1-4c73-a29f-110336d98e55" providerId="ADAL" clId="{D800F844-DF7B-4626-AF96-DFD714EB979B}" dt="2025-10-12T15:16:44.681" v="15" actId="255"/>
          <ac:graphicFrameMkLst>
            <pc:docMk/>
            <pc:sldMk cId="776270327" sldId="294"/>
            <ac:graphicFrameMk id="10" creationId="{358639A0-6490-024D-9924-B7F3B22CA211}"/>
          </ac:graphicFrameMkLst>
        </pc:graphicFrameChg>
      </pc:sldChg>
      <pc:sldChg chg="modSp mod">
        <pc:chgData name="Helen Ingram" userId="2b786175-b8e1-4c73-a29f-110336d98e55" providerId="ADAL" clId="{D800F844-DF7B-4626-AF96-DFD714EB979B}" dt="2025-10-12T15:17:58.504" v="25" actId="255"/>
        <pc:sldMkLst>
          <pc:docMk/>
          <pc:sldMk cId="1291559786" sldId="296"/>
        </pc:sldMkLst>
        <pc:spChg chg="mod">
          <ac:chgData name="Helen Ingram" userId="2b786175-b8e1-4c73-a29f-110336d98e55" providerId="ADAL" clId="{D800F844-DF7B-4626-AF96-DFD714EB979B}" dt="2025-10-12T15:17:21.300" v="19" actId="255"/>
          <ac:spMkLst>
            <pc:docMk/>
            <pc:sldMk cId="1291559786" sldId="296"/>
            <ac:spMk id="3882" creationId="{0BB916D1-066F-C8C7-D4D6-A9C1786B1914}"/>
          </ac:spMkLst>
        </pc:spChg>
        <pc:graphicFrameChg chg="mod">
          <ac:chgData name="Helen Ingram" userId="2b786175-b8e1-4c73-a29f-110336d98e55" providerId="ADAL" clId="{D800F844-DF7B-4626-AF96-DFD714EB979B}" dt="2025-10-12T15:17:58.504" v="25" actId="255"/>
          <ac:graphicFrameMkLst>
            <pc:docMk/>
            <pc:sldMk cId="1291559786" sldId="296"/>
            <ac:graphicFrameMk id="2" creationId="{7A74B5FE-7B01-6D03-768D-19FC5574B386}"/>
          </ac:graphicFrameMkLst>
        </pc:graphicFrameChg>
      </pc:sldChg>
    </pc:docChg>
  </pc:docChgLst>
  <pc:docChgLst>
    <pc:chgData name="Helen Ingram" userId="S::heingram@lp.huish.education::2b786175-b8e1-4c73-a29f-110336d98e55" providerId="AD" clId="Web-{DD9A478F-1475-FA5E-AE77-2EADAC840A93}"/>
    <pc:docChg chg="addSld modSld">
      <pc:chgData name="Helen Ingram" userId="S::heingram@lp.huish.education::2b786175-b8e1-4c73-a29f-110336d98e55" providerId="AD" clId="Web-{DD9A478F-1475-FA5E-AE77-2EADAC840A93}" dt="2025-09-21T19:51:33.166" v="102" actId="14100"/>
      <pc:docMkLst>
        <pc:docMk/>
      </pc:docMkLst>
      <pc:sldChg chg="addSp delSp modSp">
        <pc:chgData name="Helen Ingram" userId="S::heingram@lp.huish.education::2b786175-b8e1-4c73-a29f-110336d98e55" providerId="AD" clId="Web-{DD9A478F-1475-FA5E-AE77-2EADAC840A93}" dt="2025-09-21T19:51:33.166" v="102" actId="14100"/>
        <pc:sldMkLst>
          <pc:docMk/>
          <pc:sldMk cId="0" sldId="256"/>
        </pc:sldMkLst>
        <pc:spChg chg="mod">
          <ac:chgData name="Helen Ingram" userId="S::heingram@lp.huish.education::2b786175-b8e1-4c73-a29f-110336d98e55" providerId="AD" clId="Web-{DD9A478F-1475-FA5E-AE77-2EADAC840A93}" dt="2025-09-21T19:23:51.452" v="2" actId="20577"/>
          <ac:spMkLst>
            <pc:docMk/>
            <pc:sldMk cId="0" sldId="256"/>
            <ac:spMk id="3" creationId="{00000000-0000-0000-0000-000000000000}"/>
          </ac:spMkLst>
        </pc:spChg>
        <pc:picChg chg="mod">
          <ac:chgData name="Helen Ingram" userId="S::heingram@lp.huish.education::2b786175-b8e1-4c73-a29f-110336d98e55" providerId="AD" clId="Web-{DD9A478F-1475-FA5E-AE77-2EADAC840A93}" dt="2025-09-21T19:51:33.166" v="102" actId="14100"/>
          <ac:picMkLst>
            <pc:docMk/>
            <pc:sldMk cId="0" sldId="256"/>
            <ac:picMk id="4" creationId="{FD54198E-756F-8190-5FF2-8E9301DFFBC1}"/>
          </ac:picMkLst>
        </pc:picChg>
        <pc:picChg chg="mod">
          <ac:chgData name="Helen Ingram" userId="S::heingram@lp.huish.education::2b786175-b8e1-4c73-a29f-110336d98e55" providerId="AD" clId="Web-{DD9A478F-1475-FA5E-AE77-2EADAC840A93}" dt="2025-09-21T19:50:26.727" v="88" actId="1076"/>
          <ac:picMkLst>
            <pc:docMk/>
            <pc:sldMk cId="0" sldId="256"/>
            <ac:picMk id="6" creationId="{E8CBF075-F2A0-1D04-8AF6-49FEE3498FD9}"/>
          </ac:picMkLst>
        </pc:picChg>
        <pc:picChg chg="mod">
          <ac:chgData name="Helen Ingram" userId="S::heingram@lp.huish.education::2b786175-b8e1-4c73-a29f-110336d98e55" providerId="AD" clId="Web-{DD9A478F-1475-FA5E-AE77-2EADAC840A93}" dt="2025-09-21T19:51:14.321" v="98" actId="1076"/>
          <ac:picMkLst>
            <pc:docMk/>
            <pc:sldMk cId="0" sldId="256"/>
            <ac:picMk id="8" creationId="{81031173-19C9-151C-5597-4E5CE4C90638}"/>
          </ac:picMkLst>
        </pc:picChg>
        <pc:picChg chg="mod">
          <ac:chgData name="Helen Ingram" userId="S::heingram@lp.huish.education::2b786175-b8e1-4c73-a29f-110336d98e55" providerId="AD" clId="Web-{DD9A478F-1475-FA5E-AE77-2EADAC840A93}" dt="2025-09-21T19:51:28.415" v="101" actId="14100"/>
          <ac:picMkLst>
            <pc:docMk/>
            <pc:sldMk cId="0" sldId="256"/>
            <ac:picMk id="9" creationId="{2183716F-3F75-3CCE-3A5E-5E61E60BC566}"/>
          </ac:picMkLst>
        </pc:picChg>
        <pc:picChg chg="add mod">
          <ac:chgData name="Helen Ingram" userId="S::heingram@lp.huish.education::2b786175-b8e1-4c73-a29f-110336d98e55" providerId="AD" clId="Web-{DD9A478F-1475-FA5E-AE77-2EADAC840A93}" dt="2025-09-21T19:51:22.149" v="99" actId="1076"/>
          <ac:picMkLst>
            <pc:docMk/>
            <pc:sldMk cId="0" sldId="256"/>
            <ac:picMk id="11" creationId="{D3C82436-5F2C-517B-ABAE-AD1DECC954D3}"/>
          </ac:picMkLst>
        </pc:picChg>
      </pc:sldChg>
      <pc:sldChg chg="modSp">
        <pc:chgData name="Helen Ingram" userId="S::heingram@lp.huish.education::2b786175-b8e1-4c73-a29f-110336d98e55" providerId="AD" clId="Web-{DD9A478F-1475-FA5E-AE77-2EADAC840A93}" dt="2025-09-21T19:23:56.421" v="4" actId="20577"/>
        <pc:sldMkLst>
          <pc:docMk/>
          <pc:sldMk cId="0" sldId="257"/>
        </pc:sldMkLst>
        <pc:spChg chg="mod">
          <ac:chgData name="Helen Ingram" userId="S::heingram@lp.huish.education::2b786175-b8e1-4c73-a29f-110336d98e55" providerId="AD" clId="Web-{DD9A478F-1475-FA5E-AE77-2EADAC840A93}" dt="2025-09-21T19:23:56.421" v="4" actId="20577"/>
          <ac:spMkLst>
            <pc:docMk/>
            <pc:sldMk cId="0" sldId="257"/>
            <ac:spMk id="5" creationId="{00000000-0000-0000-0000-000000000000}"/>
          </ac:spMkLst>
        </pc:spChg>
      </pc:sldChg>
      <pc:sldChg chg="delSp modSp">
        <pc:chgData name="Helen Ingram" userId="S::heingram@lp.huish.education::2b786175-b8e1-4c73-a29f-110336d98e55" providerId="AD" clId="Web-{DD9A478F-1475-FA5E-AE77-2EADAC840A93}" dt="2025-09-21T19:35:08.585" v="54"/>
        <pc:sldMkLst>
          <pc:docMk/>
          <pc:sldMk cId="0" sldId="260"/>
        </pc:sldMkLst>
      </pc:sldChg>
      <pc:sldChg chg="modSp">
        <pc:chgData name="Helen Ingram" userId="S::heingram@lp.huish.education::2b786175-b8e1-4c73-a29f-110336d98e55" providerId="AD" clId="Web-{DD9A478F-1475-FA5E-AE77-2EADAC840A93}" dt="2025-09-21T19:27:34.661" v="29" actId="20577"/>
        <pc:sldMkLst>
          <pc:docMk/>
          <pc:sldMk cId="0" sldId="271"/>
        </pc:sldMkLst>
        <pc:graphicFrameChg chg="modGraphic">
          <ac:chgData name="Helen Ingram" userId="S::heingram@lp.huish.education::2b786175-b8e1-4c73-a29f-110336d98e55" providerId="AD" clId="Web-{DD9A478F-1475-FA5E-AE77-2EADAC840A93}" dt="2025-09-21T19:27:34.661" v="29" actId="20577"/>
          <ac:graphicFrameMkLst>
            <pc:docMk/>
            <pc:sldMk cId="0" sldId="271"/>
            <ac:graphicFrameMk id="14" creationId="{593EC06C-7FFE-131C-B39D-A19BB7435246}"/>
          </ac:graphicFrameMkLst>
        </pc:graphicFrameChg>
      </pc:sldChg>
      <pc:sldChg chg="modSp">
        <pc:chgData name="Helen Ingram" userId="S::heingram@lp.huish.education::2b786175-b8e1-4c73-a29f-110336d98e55" providerId="AD" clId="Web-{DD9A478F-1475-FA5E-AE77-2EADAC840A93}" dt="2025-09-21T19:29:53.055" v="45" actId="20577"/>
        <pc:sldMkLst>
          <pc:docMk/>
          <pc:sldMk cId="0" sldId="275"/>
        </pc:sldMkLst>
        <pc:spChg chg="mod">
          <ac:chgData name="Helen Ingram" userId="S::heingram@lp.huish.education::2b786175-b8e1-4c73-a29f-110336d98e55" providerId="AD" clId="Web-{DD9A478F-1475-FA5E-AE77-2EADAC840A93}" dt="2025-09-21T19:29:53.055" v="45" actId="20577"/>
          <ac:spMkLst>
            <pc:docMk/>
            <pc:sldMk cId="0" sldId="275"/>
            <ac:spMk id="7" creationId="{601EC62C-721F-CB1B-52A4-935A6380AFE3}"/>
          </ac:spMkLst>
        </pc:spChg>
      </pc:sldChg>
      <pc:sldChg chg="modSp">
        <pc:chgData name="Helen Ingram" userId="S::heingram@lp.huish.education::2b786175-b8e1-4c73-a29f-110336d98e55" providerId="AD" clId="Web-{DD9A478F-1475-FA5E-AE77-2EADAC840A93}" dt="2025-09-21T19:28:40.803" v="43" actId="20577"/>
        <pc:sldMkLst>
          <pc:docMk/>
          <pc:sldMk cId="3485976102" sldId="287"/>
        </pc:sldMkLst>
        <pc:spChg chg="mod">
          <ac:chgData name="Helen Ingram" userId="S::heingram@lp.huish.education::2b786175-b8e1-4c73-a29f-110336d98e55" providerId="AD" clId="Web-{DD9A478F-1475-FA5E-AE77-2EADAC840A93}" dt="2025-09-21T19:28:40.803" v="43" actId="20577"/>
          <ac:spMkLst>
            <pc:docMk/>
            <pc:sldMk cId="3485976102" sldId="287"/>
            <ac:spMk id="3" creationId="{28DB68D2-AAB8-508C-4042-489A96E0C210}"/>
          </ac:spMkLst>
        </pc:spChg>
      </pc:sldChg>
      <pc:sldChg chg="addSp modSp">
        <pc:chgData name="Helen Ingram" userId="S::heingram@lp.huish.education::2b786175-b8e1-4c73-a29f-110336d98e55" providerId="AD" clId="Web-{DD9A478F-1475-FA5E-AE77-2EADAC840A93}" dt="2025-09-21T19:40:10.556" v="81" actId="1076"/>
        <pc:sldMkLst>
          <pc:docMk/>
          <pc:sldMk cId="2292999060" sldId="293"/>
        </pc:sldMkLst>
        <pc:spChg chg="mod">
          <ac:chgData name="Helen Ingram" userId="S::heingram@lp.huish.education::2b786175-b8e1-4c73-a29f-110336d98e55" providerId="AD" clId="Web-{DD9A478F-1475-FA5E-AE77-2EADAC840A93}" dt="2025-09-21T19:39:34.789" v="73" actId="20577"/>
          <ac:spMkLst>
            <pc:docMk/>
            <pc:sldMk cId="2292999060" sldId="293"/>
            <ac:spMk id="4" creationId="{80E36B53-A5AB-602B-895A-7414F2097EEA}"/>
          </ac:spMkLst>
        </pc:spChg>
        <pc:picChg chg="add mod">
          <ac:chgData name="Helen Ingram" userId="S::heingram@lp.huish.education::2b786175-b8e1-4c73-a29f-110336d98e55" providerId="AD" clId="Web-{DD9A478F-1475-FA5E-AE77-2EADAC840A93}" dt="2025-09-21T19:40:07.259" v="80" actId="14100"/>
          <ac:picMkLst>
            <pc:docMk/>
            <pc:sldMk cId="2292999060" sldId="293"/>
            <ac:picMk id="6" creationId="{68E79D1E-4EDF-5888-16F2-E257E46A6243}"/>
          </ac:picMkLst>
        </pc:picChg>
        <pc:picChg chg="mod">
          <ac:chgData name="Helen Ingram" userId="S::heingram@lp.huish.education::2b786175-b8e1-4c73-a29f-110336d98e55" providerId="AD" clId="Web-{DD9A478F-1475-FA5E-AE77-2EADAC840A93}" dt="2025-09-21T19:40:10.556" v="81" actId="1076"/>
          <ac:picMkLst>
            <pc:docMk/>
            <pc:sldMk cId="2292999060" sldId="293"/>
            <ac:picMk id="8" creationId="{7488D4D5-2A0C-33FE-EF45-C1F5AB3E01BA}"/>
          </ac:picMkLst>
        </pc:picChg>
        <pc:picChg chg="mod">
          <ac:chgData name="Helen Ingram" userId="S::heingram@lp.huish.education::2b786175-b8e1-4c73-a29f-110336d98e55" providerId="AD" clId="Web-{DD9A478F-1475-FA5E-AE77-2EADAC840A93}" dt="2025-09-21T19:39:37.258" v="74" actId="1076"/>
          <ac:picMkLst>
            <pc:docMk/>
            <pc:sldMk cId="2292999060" sldId="293"/>
            <ac:picMk id="9" creationId="{B095B14F-DAC6-CF63-DC43-46A82C019494}"/>
          </ac:picMkLst>
        </pc:picChg>
      </pc:sldChg>
      <pc:sldChg chg="addSp delSp modSp add">
        <pc:chgData name="Helen Ingram" userId="S::heingram@lp.huish.education::2b786175-b8e1-4c73-a29f-110336d98e55" providerId="AD" clId="Web-{DD9A478F-1475-FA5E-AE77-2EADAC840A93}" dt="2025-09-21T19:42:15.560" v="86"/>
        <pc:sldMkLst>
          <pc:docMk/>
          <pc:sldMk cId="2890019617" sldId="295"/>
        </pc:sldMkLst>
        <pc:picChg chg="add mod">
          <ac:chgData name="Helen Ingram" userId="S::heingram@lp.huish.education::2b786175-b8e1-4c73-a29f-110336d98e55" providerId="AD" clId="Web-{DD9A478F-1475-FA5E-AE77-2EADAC840A93}" dt="2025-09-21T19:42:12.653" v="85" actId="1076"/>
          <ac:picMkLst>
            <pc:docMk/>
            <pc:sldMk cId="2890019617" sldId="295"/>
            <ac:picMk id="5" creationId="{964F67CF-A5B3-5682-E465-4ECC821C08EA}"/>
          </ac:picMkLst>
        </pc:picChg>
      </pc:sldChg>
      <pc:sldChg chg="addSp delSp modSp add">
        <pc:chgData name="Helen Ingram" userId="S::heingram@lp.huish.education::2b786175-b8e1-4c73-a29f-110336d98e55" providerId="AD" clId="Web-{DD9A478F-1475-FA5E-AE77-2EADAC840A93}" dt="2025-09-21T19:35:43.572" v="59" actId="1076"/>
        <pc:sldMkLst>
          <pc:docMk/>
          <pc:sldMk cId="2019809364" sldId="297"/>
        </pc:sldMkLst>
        <pc:picChg chg="add">
          <ac:chgData name="Helen Ingram" userId="S::heingram@lp.huish.education::2b786175-b8e1-4c73-a29f-110336d98e55" providerId="AD" clId="Web-{DD9A478F-1475-FA5E-AE77-2EADAC840A93}" dt="2025-09-21T19:35:20.961" v="56"/>
          <ac:picMkLst>
            <pc:docMk/>
            <pc:sldMk cId="2019809364" sldId="297"/>
            <ac:picMk id="6" creationId="{626B0C2F-2949-3C21-259E-828B357AA72E}"/>
          </ac:picMkLst>
        </pc:picChg>
        <pc:picChg chg="add mod">
          <ac:chgData name="Helen Ingram" userId="S::heingram@lp.huish.education::2b786175-b8e1-4c73-a29f-110336d98e55" providerId="AD" clId="Web-{DD9A478F-1475-FA5E-AE77-2EADAC840A93}" dt="2025-09-21T19:35:43.572" v="59" actId="1076"/>
          <ac:picMkLst>
            <pc:docMk/>
            <pc:sldMk cId="2019809364" sldId="297"/>
            <ac:picMk id="9" creationId="{1D44B832-C57A-A512-67C3-E05C5ABAB2AE}"/>
          </ac:picMkLst>
        </pc:picChg>
      </pc:sldChg>
      <pc:sldChg chg="add">
        <pc:chgData name="Helen Ingram" userId="S::heingram@lp.huish.education::2b786175-b8e1-4c73-a29f-110336d98e55" providerId="AD" clId="Web-{DD9A478F-1475-FA5E-AE77-2EADAC840A93}" dt="2025-09-21T19:42:56.983" v="87"/>
        <pc:sldMkLst>
          <pc:docMk/>
          <pc:sldMk cId="189854343" sldId="298"/>
        </pc:sldMkLst>
      </pc:sldChg>
    </pc:docChg>
  </pc:docChgLst>
  <pc:docChgLst>
    <pc:chgData name="Helen Ingram" userId="S::heingram@lp.huish.education::2b786175-b8e1-4c73-a29f-110336d98e55" providerId="AD" clId="Web-{6EDF1F93-7733-92A0-C709-9572ECEA4480}"/>
    <pc:docChg chg="modSld">
      <pc:chgData name="Helen Ingram" userId="S::heingram@lp.huish.education::2b786175-b8e1-4c73-a29f-110336d98e55" providerId="AD" clId="Web-{6EDF1F93-7733-92A0-C709-9572ECEA4480}" dt="2025-09-30T07:59:01.757" v="105" actId="14100"/>
      <pc:docMkLst>
        <pc:docMk/>
      </pc:docMkLst>
      <pc:sldChg chg="addSp modSp">
        <pc:chgData name="Helen Ingram" userId="S::heingram@lp.huish.education::2b786175-b8e1-4c73-a29f-110336d98e55" providerId="AD" clId="Web-{6EDF1F93-7733-92A0-C709-9572ECEA4480}" dt="2025-09-30T07:59:01.757" v="105" actId="14100"/>
        <pc:sldMkLst>
          <pc:docMk/>
          <pc:sldMk cId="0" sldId="260"/>
        </pc:sldMkLst>
        <pc:spChg chg="add">
          <ac:chgData name="Helen Ingram" userId="S::heingram@lp.huish.education::2b786175-b8e1-4c73-a29f-110336d98e55" providerId="AD" clId="Web-{6EDF1F93-7733-92A0-C709-9572ECEA4480}" dt="2025-09-30T07:51:19.950" v="0"/>
          <ac:spMkLst>
            <pc:docMk/>
            <pc:sldMk cId="0" sldId="260"/>
            <ac:spMk id="2" creationId="{6C2B57D8-62C6-326D-509E-A6ED06D2E980}"/>
          </ac:spMkLst>
        </pc:spChg>
        <pc:spChg chg="mod">
          <ac:chgData name="Helen Ingram" userId="S::heingram@lp.huish.education::2b786175-b8e1-4c73-a29f-110336d98e55" providerId="AD" clId="Web-{6EDF1F93-7733-92A0-C709-9572ECEA4480}" dt="2025-09-30T07:58:52.819" v="103" actId="14100"/>
          <ac:spMkLst>
            <pc:docMk/>
            <pc:sldMk cId="0" sldId="260"/>
            <ac:spMk id="3" creationId="{566949C5-0B90-1F79-2042-81D5609E6AAC}"/>
          </ac:spMkLst>
        </pc:spChg>
        <pc:spChg chg="add mod">
          <ac:chgData name="Helen Ingram" userId="S::heingram@lp.huish.education::2b786175-b8e1-4c73-a29f-110336d98e55" providerId="AD" clId="Web-{6EDF1F93-7733-92A0-C709-9572ECEA4480}" dt="2025-09-30T07:59:01.757" v="105" actId="14100"/>
          <ac:spMkLst>
            <pc:docMk/>
            <pc:sldMk cId="0" sldId="260"/>
            <ac:spMk id="6" creationId="{67802B4E-42BA-7B44-1615-3DEBBE075E7F}"/>
          </ac:spMkLst>
        </pc:spChg>
        <pc:spChg chg="mod">
          <ac:chgData name="Helen Ingram" userId="S::heingram@lp.huish.education::2b786175-b8e1-4c73-a29f-110336d98e55" providerId="AD" clId="Web-{6EDF1F93-7733-92A0-C709-9572ECEA4480}" dt="2025-09-30T07:58:33.725" v="91" actId="20577"/>
          <ac:spMkLst>
            <pc:docMk/>
            <pc:sldMk cId="0" sldId="260"/>
            <ac:spMk id="7" creationId="{593A5067-EC39-1858-1967-866D5DD2A7C3}"/>
          </ac:spMkLst>
        </pc:spChg>
      </pc:sldChg>
      <pc:sldChg chg="modSp">
        <pc:chgData name="Helen Ingram" userId="S::heingram@lp.huish.education::2b786175-b8e1-4c73-a29f-110336d98e55" providerId="AD" clId="Web-{6EDF1F93-7733-92A0-C709-9572ECEA4480}" dt="2025-09-30T07:57:46.177" v="89" actId="20577"/>
        <pc:sldMkLst>
          <pc:docMk/>
          <pc:sldMk cId="0" sldId="285"/>
        </pc:sldMkLst>
        <pc:spChg chg="mod">
          <ac:chgData name="Helen Ingram" userId="S::heingram@lp.huish.education::2b786175-b8e1-4c73-a29f-110336d98e55" providerId="AD" clId="Web-{6EDF1F93-7733-92A0-C709-9572ECEA4480}" dt="2025-09-30T07:57:46.177" v="89" actId="20577"/>
          <ac:spMkLst>
            <pc:docMk/>
            <pc:sldMk cId="0" sldId="285"/>
            <ac:spMk id="8" creationId="{00000000-0000-0000-0000-000000000000}"/>
          </ac:spMkLst>
        </pc:spChg>
      </pc:sldChg>
      <pc:sldChg chg="modSp">
        <pc:chgData name="Helen Ingram" userId="S::heingram@lp.huish.education::2b786175-b8e1-4c73-a29f-110336d98e55" providerId="AD" clId="Web-{6EDF1F93-7733-92A0-C709-9572ECEA4480}" dt="2025-09-30T07:57:32.380" v="88" actId="20577"/>
        <pc:sldMkLst>
          <pc:docMk/>
          <pc:sldMk cId="0" sldId="286"/>
        </pc:sldMkLst>
        <pc:spChg chg="mod">
          <ac:chgData name="Helen Ingram" userId="S::heingram@lp.huish.education::2b786175-b8e1-4c73-a29f-110336d98e55" providerId="AD" clId="Web-{6EDF1F93-7733-92A0-C709-9572ECEA4480}" dt="2025-09-30T07:57:32.380" v="88" actId="20577"/>
          <ac:spMkLst>
            <pc:docMk/>
            <pc:sldMk cId="0" sldId="28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graduated-respons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health-and-care-plans/"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55.png"/><Relationship Id="rId7" Type="http://schemas.openxmlformats.org/officeDocument/2006/relationships/image" Target="../media/image40.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graduated-respons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somerset.gov.uk/children-families-and-education/the-local-offer/education-health-and-care-plan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55.png"/><Relationship Id="rId7" Type="http://schemas.openxmlformats.org/officeDocument/2006/relationships/image" Target="../media/image40.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D8071-8DEE-4AFB-BEE5-DFFAAE5D3CDD}"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US"/>
        </a:p>
      </dgm:t>
    </dgm:pt>
    <dgm:pt modelId="{D17CA08E-ED37-4B79-B7D6-76B1C9267022}">
      <dgm:prSet custT="1"/>
      <dgm:spPr/>
      <dgm:t>
        <a:bodyPr/>
        <a:lstStyle/>
        <a:p>
          <a:pPr rtl="0"/>
          <a:r>
            <a:rPr lang="en-US" sz="1400" dirty="0">
              <a:latin typeface="Comic Sans MS" panose="030F0702030302020204" pitchFamily="66" charset="0"/>
              <a:cs typeface="Arial" panose="020B0604020202020204" pitchFamily="34" charset="0"/>
            </a:rPr>
            <a:t>The school uses the Somerset ‘Graduated Response’ to support identification of student’s needs or barriers to learning along with what support may be appropriate. </a:t>
          </a:r>
          <a:r>
            <a:rPr lang="en-GB" sz="1400" dirty="0">
              <a:latin typeface="Comic Sans MS" panose="030F0702030302020204" pitchFamily="66" charset="0"/>
              <a:cs typeface="Arial" panose="020B0604020202020204" pitchFamily="34" charset="0"/>
              <a:hlinkClick xmlns:r="http://schemas.openxmlformats.org/officeDocument/2006/relationships" r:id="rId1"/>
            </a:rPr>
            <a:t>Somerset’s Graduated Response Tool</a:t>
          </a:r>
          <a:r>
            <a:rPr lang="en-GB" sz="1400" dirty="0">
              <a:latin typeface="Comic Sans MS" panose="030F0702030302020204" pitchFamily="66" charset="0"/>
              <a:cs typeface="Arial" panose="020B0604020202020204" pitchFamily="34" charset="0"/>
            </a:rPr>
            <a:t>.  </a:t>
          </a:r>
          <a:endParaRPr lang="en-US" sz="1400" dirty="0">
            <a:latin typeface="Comic Sans MS" panose="030F0702030302020204" pitchFamily="66" charset="0"/>
            <a:cs typeface="Arial" panose="020B0604020202020204" pitchFamily="34" charset="0"/>
          </a:endParaRPr>
        </a:p>
      </dgm:t>
    </dgm:pt>
    <dgm:pt modelId="{D3C457E3-6A01-416D-B124-2FF2FDA48644}" type="parTrans" cxnId="{0AD7425B-52DB-44B0-B345-E05AF4C30977}">
      <dgm:prSet/>
      <dgm:spPr/>
      <dgm:t>
        <a:bodyPr/>
        <a:lstStyle/>
        <a:p>
          <a:endParaRPr lang="en-US"/>
        </a:p>
      </dgm:t>
    </dgm:pt>
    <dgm:pt modelId="{F9F45CD0-E84E-4AB1-B7C6-7C75E653CCA9}" type="sibTrans" cxnId="{0AD7425B-52DB-44B0-B345-E05AF4C30977}">
      <dgm:prSet/>
      <dgm:spPr/>
      <dgm:t>
        <a:bodyPr/>
        <a:lstStyle/>
        <a:p>
          <a:endParaRPr lang="en-US"/>
        </a:p>
      </dgm:t>
    </dgm:pt>
    <dgm:pt modelId="{47A4705F-1374-4648-B92F-534002FD9D7E}">
      <dgm:prSet custT="1"/>
      <dgm:spPr/>
      <dgm:t>
        <a:bodyPr/>
        <a:lstStyle/>
        <a:p>
          <a:pPr rtl="0"/>
          <a:r>
            <a:rPr lang="en-US" sz="1400" dirty="0">
              <a:latin typeface="Comic Sans MS" panose="030F0702030302020204" pitchFamily="66" charset="0"/>
              <a:cs typeface="Arial" panose="020B0604020202020204" pitchFamily="34" charset="0"/>
            </a:rPr>
            <a:t>When a need or barrier to learning is identified, students will be supported initially through in class strategies and support. This is known as  </a:t>
          </a:r>
          <a:r>
            <a:rPr lang="en-US" sz="1400" b="1" dirty="0">
              <a:latin typeface="Comic Sans MS" panose="030F0702030302020204" pitchFamily="66" charset="0"/>
              <a:cs typeface="Arial" panose="020B0604020202020204" pitchFamily="34" charset="0"/>
            </a:rPr>
            <a:t>Universal  Provision</a:t>
          </a:r>
          <a:r>
            <a:rPr lang="en-US" sz="1400" dirty="0">
              <a:latin typeface="Comic Sans MS" panose="030F0702030302020204" pitchFamily="66" charset="0"/>
              <a:cs typeface="Arial" panose="020B0604020202020204" pitchFamily="34" charset="0"/>
            </a:rPr>
            <a:t>. This is overseen  by the Class  Teacher with input from the  SENDCo.</a:t>
          </a:r>
          <a:r>
            <a:rPr lang="en-GB" sz="1400" dirty="0">
              <a:latin typeface="Comic Sans MS" panose="030F0702030302020204" pitchFamily="66" charset="0"/>
              <a:cs typeface="Arial" panose="020B0604020202020204" pitchFamily="34" charset="0"/>
            </a:rPr>
            <a:t> Your child may be added to our monitoring list at this stage.</a:t>
          </a:r>
          <a:endParaRPr lang="en-US" sz="1400" dirty="0">
            <a:latin typeface="Comic Sans MS" panose="030F0702030302020204" pitchFamily="66" charset="0"/>
            <a:cs typeface="Arial" panose="020B0604020202020204" pitchFamily="34" charset="0"/>
          </a:endParaRPr>
        </a:p>
      </dgm:t>
    </dgm:pt>
    <dgm:pt modelId="{7A2F8804-F9E8-4819-A9E9-B4ABC2D791E0}" type="parTrans" cxnId="{26E846E6-D065-4612-BF8E-B9B502DECE53}">
      <dgm:prSet/>
      <dgm:spPr/>
      <dgm:t>
        <a:bodyPr/>
        <a:lstStyle/>
        <a:p>
          <a:endParaRPr lang="en-US"/>
        </a:p>
      </dgm:t>
    </dgm:pt>
    <dgm:pt modelId="{5BCCD17D-F770-4886-9B26-71081BA386BB}" type="sibTrans" cxnId="{26E846E6-D065-4612-BF8E-B9B502DECE53}">
      <dgm:prSet/>
      <dgm:spPr/>
      <dgm:t>
        <a:bodyPr/>
        <a:lstStyle/>
        <a:p>
          <a:endParaRPr lang="en-US"/>
        </a:p>
      </dgm:t>
    </dgm:pt>
    <dgm:pt modelId="{820D3AB2-FA88-4522-A7B0-688E2F316F39}">
      <dgm:prSet custT="1"/>
      <dgm:spPr/>
      <dgm:t>
        <a:bodyPr/>
        <a:lstStyle/>
        <a:p>
          <a:pPr rtl="0"/>
          <a:r>
            <a:rPr lang="en-US" sz="1400" dirty="0">
              <a:latin typeface="Comic Sans MS" panose="030F0702030302020204" pitchFamily="66" charset="0"/>
              <a:cs typeface="Arial" panose="020B0604020202020204" pitchFamily="34" charset="0"/>
            </a:rPr>
            <a:t>Progress is </a:t>
          </a:r>
          <a:r>
            <a:rPr lang="en-GB" sz="1400" dirty="0">
              <a:latin typeface="Comic Sans MS" panose="030F0702030302020204" pitchFamily="66" charset="0"/>
              <a:cs typeface="Arial" panose="020B0604020202020204" pitchFamily="34" charset="0"/>
            </a:rPr>
            <a:t>then </a:t>
          </a:r>
          <a:r>
            <a:rPr lang="en-US" sz="1400" dirty="0">
              <a:latin typeface="Comic Sans MS" panose="030F0702030302020204" pitchFamily="66" charset="0"/>
              <a:cs typeface="Arial" panose="020B0604020202020204" pitchFamily="34" charset="0"/>
            </a:rPr>
            <a:t>monitored through an</a:t>
          </a:r>
          <a:r>
            <a:rPr lang="en-US" sz="1400" b="1" dirty="0">
              <a:latin typeface="Comic Sans MS" panose="030F0702030302020204" pitchFamily="66" charset="0"/>
              <a:cs typeface="Arial" panose="020B0604020202020204" pitchFamily="34" charset="0"/>
            </a:rPr>
            <a:t> ‘Assess, Plan, Do, Review’ (APDR)</a:t>
          </a:r>
          <a:r>
            <a:rPr lang="en-US" sz="1400" dirty="0">
              <a:latin typeface="Comic Sans MS" panose="030F0702030302020204" pitchFamily="66" charset="0"/>
              <a:cs typeface="Arial" panose="020B0604020202020204" pitchFamily="34" charset="0"/>
            </a:rPr>
            <a:t> process that</a:t>
          </a:r>
          <a:r>
            <a:rPr lang="en-GB" sz="1400" dirty="0">
              <a:latin typeface="Comic Sans MS" panose="030F0702030302020204" pitchFamily="66" charset="0"/>
              <a:cs typeface="Arial" panose="020B0604020202020204" pitchFamily="34" charset="0"/>
            </a:rPr>
            <a:t> </a:t>
          </a:r>
          <a:r>
            <a:rPr lang="en-US" sz="1400" dirty="0">
              <a:latin typeface="Comic Sans MS" panose="030F0702030302020204" pitchFamily="66" charset="0"/>
              <a:cs typeface="Arial" panose="020B0604020202020204" pitchFamily="34" charset="0"/>
            </a:rPr>
            <a:t>measures the impact of any</a:t>
          </a:r>
          <a:r>
            <a:rPr lang="en-GB" sz="1400" dirty="0">
              <a:latin typeface="Comic Sans MS" panose="030F0702030302020204" pitchFamily="66" charset="0"/>
              <a:cs typeface="Arial" panose="020B0604020202020204" pitchFamily="34" charset="0"/>
            </a:rPr>
            <a:t> </a:t>
          </a:r>
          <a:r>
            <a:rPr lang="en-US" sz="1400" dirty="0">
              <a:latin typeface="Comic Sans MS" panose="030F0702030302020204" pitchFamily="66" charset="0"/>
              <a:cs typeface="Arial" panose="020B0604020202020204" pitchFamily="34" charset="0"/>
            </a:rPr>
            <a:t>intervention/strategy and plans appropriate</a:t>
          </a:r>
          <a:r>
            <a:rPr lang="en-GB" sz="1400" dirty="0">
              <a:latin typeface="Comic Sans MS" panose="030F0702030302020204" pitchFamily="66" charset="0"/>
              <a:cs typeface="Arial" panose="020B0604020202020204" pitchFamily="34" charset="0"/>
            </a:rPr>
            <a:t> </a:t>
          </a:r>
          <a:r>
            <a:rPr lang="en-US" sz="1400" dirty="0">
              <a:latin typeface="Comic Sans MS" panose="030F0702030302020204" pitchFamily="66" charset="0"/>
              <a:cs typeface="Arial" panose="020B0604020202020204" pitchFamily="34" charset="0"/>
            </a:rPr>
            <a:t>future support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35B41D8D-37AA-462B-BFCE-E10166FDB0F5}" type="parTrans" cxnId="{6F257780-2506-401C-A2FC-F06B8FF14B0E}">
      <dgm:prSet/>
      <dgm:spPr/>
      <dgm:t>
        <a:bodyPr/>
        <a:lstStyle/>
        <a:p>
          <a:endParaRPr lang="en-US"/>
        </a:p>
      </dgm:t>
    </dgm:pt>
    <dgm:pt modelId="{D2168BD9-15FA-4DF6-BCF7-3312981B4A68}" type="sibTrans" cxnId="{6F257780-2506-401C-A2FC-F06B8FF14B0E}">
      <dgm:prSet/>
      <dgm:spPr/>
      <dgm:t>
        <a:bodyPr/>
        <a:lstStyle/>
        <a:p>
          <a:endParaRPr lang="en-US"/>
        </a:p>
      </dgm:t>
    </dgm:pt>
    <dgm:pt modelId="{74FB1AA0-D4D9-4E1C-B025-081BED0954B2}">
      <dgm:prSet custT="1"/>
      <dgm:spPr/>
      <dgm:t>
        <a:bodyPr/>
        <a:lstStyle/>
        <a:p>
          <a:pPr rtl="0"/>
          <a:r>
            <a:rPr lang="en-US" sz="1400" dirty="0">
              <a:latin typeface="Comic Sans MS" panose="030F0702030302020204" pitchFamily="66" charset="0"/>
              <a:cs typeface="Arial" panose="020B0604020202020204" pitchFamily="34" charset="0"/>
            </a:rPr>
            <a:t>If support which is additional to and different from their peers is required at this stage your child may be added to the </a:t>
          </a:r>
          <a:r>
            <a:rPr lang="en-US" sz="1400" b="1" dirty="0">
              <a:latin typeface="Comic Sans MS" panose="030F0702030302020204" pitchFamily="66" charset="0"/>
              <a:cs typeface="Arial" panose="020B0604020202020204" pitchFamily="34" charset="0"/>
            </a:rPr>
            <a:t>SEN register</a:t>
          </a:r>
          <a:r>
            <a:rPr lang="en-US" sz="1400" dirty="0">
              <a:latin typeface="Comic Sans MS" panose="030F0702030302020204" pitchFamily="66" charset="0"/>
              <a:cs typeface="Arial" panose="020B0604020202020204" pitchFamily="34" charset="0"/>
            </a:rPr>
            <a:t>. </a:t>
          </a:r>
        </a:p>
      </dgm:t>
    </dgm:pt>
    <dgm:pt modelId="{A8287EBE-C1E6-4847-B964-D91A20808EB9}" type="parTrans" cxnId="{5C24E0D7-62F4-4E76-8DB8-CD186B3A2F44}">
      <dgm:prSet/>
      <dgm:spPr/>
      <dgm:t>
        <a:bodyPr/>
        <a:lstStyle/>
        <a:p>
          <a:endParaRPr lang="en-US"/>
        </a:p>
      </dgm:t>
    </dgm:pt>
    <dgm:pt modelId="{4821EF11-1F4A-4B56-BC82-84BC57B56D3F}" type="sibTrans" cxnId="{5C24E0D7-62F4-4E76-8DB8-CD186B3A2F44}">
      <dgm:prSet/>
      <dgm:spPr/>
      <dgm:t>
        <a:bodyPr/>
        <a:lstStyle/>
        <a:p>
          <a:endParaRPr lang="en-US"/>
        </a:p>
      </dgm:t>
    </dgm:pt>
    <dgm:pt modelId="{BB993F40-456B-4093-99BF-82F2F9A521B9}">
      <dgm:prSet custT="1"/>
      <dgm:spPr/>
      <dgm:t>
        <a:bodyPr/>
        <a:lstStyle/>
        <a:p>
          <a:pPr rtl="0"/>
          <a:r>
            <a:rPr lang="en-US" sz="1400" dirty="0">
              <a:latin typeface="Comic Sans MS" panose="030F0702030302020204" pitchFamily="66" charset="0"/>
              <a:cs typeface="Arial" panose="020B0604020202020204" pitchFamily="34" charset="0"/>
            </a:rPr>
            <a:t>If a child has complex/acute needs, their profile may sit within the school’s High Needs stage. This may mean that a student would benefit from an </a:t>
          </a:r>
          <a:r>
            <a:rPr lang="en-US" sz="1400" b="1" dirty="0">
              <a:latin typeface="Comic Sans MS" panose="030F0702030302020204" pitchFamily="66" charset="0"/>
              <a:cs typeface="Arial" panose="020B0604020202020204" pitchFamily="34" charset="0"/>
            </a:rPr>
            <a:t>Education, Health and Care Plan (EHCP)</a:t>
          </a:r>
          <a:r>
            <a:rPr lang="en-US" sz="1400" dirty="0">
              <a:latin typeface="Comic Sans MS" panose="030F0702030302020204" pitchFamily="66" charset="0"/>
              <a:cs typeface="Arial" panose="020B0604020202020204" pitchFamily="34" charset="0"/>
            </a:rPr>
            <a:t> to  support their needs  and identify specific provision</a:t>
          </a:r>
          <a:r>
            <a:rPr lang="en-US" sz="1600" dirty="0">
              <a:latin typeface="Arial" panose="020B0604020202020204" pitchFamily="34" charset="0"/>
              <a:cs typeface="Arial" panose="020B0604020202020204" pitchFamily="34" charset="0"/>
            </a:rPr>
            <a:t>.</a:t>
          </a:r>
        </a:p>
      </dgm:t>
    </dgm:pt>
    <dgm:pt modelId="{D2EC01E1-4551-4708-998F-51E77FDE8C63}" type="parTrans" cxnId="{7261B424-1C05-4F69-89E6-C3E6E110DBB4}">
      <dgm:prSet/>
      <dgm:spPr/>
      <dgm:t>
        <a:bodyPr/>
        <a:lstStyle/>
        <a:p>
          <a:endParaRPr lang="en-US"/>
        </a:p>
      </dgm:t>
    </dgm:pt>
    <dgm:pt modelId="{E445F057-3CB7-45AB-B113-2C467C652606}" type="sibTrans" cxnId="{7261B424-1C05-4F69-89E6-C3E6E110DBB4}">
      <dgm:prSet/>
      <dgm:spPr/>
      <dgm:t>
        <a:bodyPr/>
        <a:lstStyle/>
        <a:p>
          <a:endParaRPr lang="en-US"/>
        </a:p>
      </dgm:t>
    </dgm:pt>
    <dgm:pt modelId="{6D070AC6-B3F4-4DFD-B635-BE9CED0A1D67}" type="pres">
      <dgm:prSet presAssocID="{413D8071-8DEE-4AFB-BEE5-DFFAAE5D3CDD}" presName="Name0" presStyleCnt="0">
        <dgm:presLayoutVars>
          <dgm:dir/>
          <dgm:resizeHandles val="exact"/>
        </dgm:presLayoutVars>
      </dgm:prSet>
      <dgm:spPr/>
    </dgm:pt>
    <dgm:pt modelId="{38176152-46B5-486D-92E1-7C95ECE6179B}" type="pres">
      <dgm:prSet presAssocID="{D17CA08E-ED37-4B79-B7D6-76B1C9267022}" presName="node" presStyleLbl="node1" presStyleIdx="0" presStyleCnt="5">
        <dgm:presLayoutVars>
          <dgm:bulletEnabled val="1"/>
        </dgm:presLayoutVars>
      </dgm:prSet>
      <dgm:spPr/>
    </dgm:pt>
    <dgm:pt modelId="{D7CC5730-CEF9-4998-B69B-3ED0B2F6B2AF}" type="pres">
      <dgm:prSet presAssocID="{F9F45CD0-E84E-4AB1-B7C6-7C75E653CCA9}" presName="sibTrans" presStyleCnt="0"/>
      <dgm:spPr/>
    </dgm:pt>
    <dgm:pt modelId="{4F548026-8F1B-436D-B7CC-F51F3BBB20AD}" type="pres">
      <dgm:prSet presAssocID="{47A4705F-1374-4648-B92F-534002FD9D7E}" presName="node" presStyleLbl="node1" presStyleIdx="1" presStyleCnt="5">
        <dgm:presLayoutVars>
          <dgm:bulletEnabled val="1"/>
        </dgm:presLayoutVars>
      </dgm:prSet>
      <dgm:spPr/>
    </dgm:pt>
    <dgm:pt modelId="{0686E634-BDF2-4070-92DB-52525D1EC345}" type="pres">
      <dgm:prSet presAssocID="{5BCCD17D-F770-4886-9B26-71081BA386BB}" presName="sibTrans" presStyleCnt="0"/>
      <dgm:spPr/>
    </dgm:pt>
    <dgm:pt modelId="{B7624DC4-40E7-4FD3-A641-E03C1D2B4287}" type="pres">
      <dgm:prSet presAssocID="{820D3AB2-FA88-4522-A7B0-688E2F316F39}" presName="node" presStyleLbl="node1" presStyleIdx="2" presStyleCnt="5" custLinFactNeighborX="-17002" custLinFactNeighborY="-260">
        <dgm:presLayoutVars>
          <dgm:bulletEnabled val="1"/>
        </dgm:presLayoutVars>
      </dgm:prSet>
      <dgm:spPr/>
    </dgm:pt>
    <dgm:pt modelId="{74E1FA53-A70F-4635-B8FA-B787EE4DEA60}" type="pres">
      <dgm:prSet presAssocID="{D2168BD9-15FA-4DF6-BCF7-3312981B4A68}" presName="sibTrans" presStyleCnt="0"/>
      <dgm:spPr/>
    </dgm:pt>
    <dgm:pt modelId="{A3CF3D91-B329-483F-B380-5A852CAFBE61}" type="pres">
      <dgm:prSet presAssocID="{74FB1AA0-D4D9-4E1C-B025-081BED0954B2}" presName="node" presStyleLbl="node1" presStyleIdx="3" presStyleCnt="5" custLinFactNeighborX="27338" custLinFactNeighborY="-2253">
        <dgm:presLayoutVars>
          <dgm:bulletEnabled val="1"/>
        </dgm:presLayoutVars>
      </dgm:prSet>
      <dgm:spPr/>
    </dgm:pt>
    <dgm:pt modelId="{21A2848E-7F5E-428D-A86B-3445A001938F}" type="pres">
      <dgm:prSet presAssocID="{4821EF11-1F4A-4B56-BC82-84BC57B56D3F}" presName="sibTrans" presStyleCnt="0"/>
      <dgm:spPr/>
    </dgm:pt>
    <dgm:pt modelId="{F05129EE-3FE8-484A-A24A-C75B7A656817}" type="pres">
      <dgm:prSet presAssocID="{BB993F40-456B-4093-99BF-82F2F9A521B9}" presName="node" presStyleLbl="node1" presStyleIdx="4" presStyleCnt="5">
        <dgm:presLayoutVars>
          <dgm:bulletEnabled val="1"/>
        </dgm:presLayoutVars>
      </dgm:prSet>
      <dgm:spPr/>
    </dgm:pt>
  </dgm:ptLst>
  <dgm:cxnLst>
    <dgm:cxn modelId="{9066D400-1A9B-4989-9630-1DCA8B19A008}" type="presOf" srcId="{D17CA08E-ED37-4B79-B7D6-76B1C9267022}" destId="{38176152-46B5-486D-92E1-7C95ECE6179B}" srcOrd="0" destOrd="0" presId="urn:microsoft.com/office/officeart/2005/8/layout/hList6"/>
    <dgm:cxn modelId="{DA608312-D3C3-4472-AB65-B3F2B40A8892}" type="presOf" srcId="{47A4705F-1374-4648-B92F-534002FD9D7E}" destId="{4F548026-8F1B-436D-B7CC-F51F3BBB20AD}" srcOrd="0" destOrd="0" presId="urn:microsoft.com/office/officeart/2005/8/layout/hList6"/>
    <dgm:cxn modelId="{D4FAF516-6CF5-495B-A513-D31133C65899}" type="presOf" srcId="{74FB1AA0-D4D9-4E1C-B025-081BED0954B2}" destId="{A3CF3D91-B329-483F-B380-5A852CAFBE61}" srcOrd="0" destOrd="0" presId="urn:microsoft.com/office/officeart/2005/8/layout/hList6"/>
    <dgm:cxn modelId="{7261B424-1C05-4F69-89E6-C3E6E110DBB4}" srcId="{413D8071-8DEE-4AFB-BEE5-DFFAAE5D3CDD}" destId="{BB993F40-456B-4093-99BF-82F2F9A521B9}" srcOrd="4" destOrd="0" parTransId="{D2EC01E1-4551-4708-998F-51E77FDE8C63}" sibTransId="{E445F057-3CB7-45AB-B113-2C467C652606}"/>
    <dgm:cxn modelId="{0AD7425B-52DB-44B0-B345-E05AF4C30977}" srcId="{413D8071-8DEE-4AFB-BEE5-DFFAAE5D3CDD}" destId="{D17CA08E-ED37-4B79-B7D6-76B1C9267022}" srcOrd="0" destOrd="0" parTransId="{D3C457E3-6A01-416D-B124-2FF2FDA48644}" sibTransId="{F9F45CD0-E84E-4AB1-B7C6-7C75E653CCA9}"/>
    <dgm:cxn modelId="{F14BE668-BF78-4D46-93B0-905A81051386}" type="presOf" srcId="{820D3AB2-FA88-4522-A7B0-688E2F316F39}" destId="{B7624DC4-40E7-4FD3-A641-E03C1D2B4287}" srcOrd="0" destOrd="0" presId="urn:microsoft.com/office/officeart/2005/8/layout/hList6"/>
    <dgm:cxn modelId="{6F257780-2506-401C-A2FC-F06B8FF14B0E}" srcId="{413D8071-8DEE-4AFB-BEE5-DFFAAE5D3CDD}" destId="{820D3AB2-FA88-4522-A7B0-688E2F316F39}" srcOrd="2" destOrd="0" parTransId="{35B41D8D-37AA-462B-BFCE-E10166FDB0F5}" sibTransId="{D2168BD9-15FA-4DF6-BCF7-3312981B4A68}"/>
    <dgm:cxn modelId="{D931059D-7029-4C11-B5EE-D69168D27D92}" type="presOf" srcId="{BB993F40-456B-4093-99BF-82F2F9A521B9}" destId="{F05129EE-3FE8-484A-A24A-C75B7A656817}" srcOrd="0" destOrd="0" presId="urn:microsoft.com/office/officeart/2005/8/layout/hList6"/>
    <dgm:cxn modelId="{5C24E0D7-62F4-4E76-8DB8-CD186B3A2F44}" srcId="{413D8071-8DEE-4AFB-BEE5-DFFAAE5D3CDD}" destId="{74FB1AA0-D4D9-4E1C-B025-081BED0954B2}" srcOrd="3" destOrd="0" parTransId="{A8287EBE-C1E6-4847-B964-D91A20808EB9}" sibTransId="{4821EF11-1F4A-4B56-BC82-84BC57B56D3F}"/>
    <dgm:cxn modelId="{26E846E6-D065-4612-BF8E-B9B502DECE53}" srcId="{413D8071-8DEE-4AFB-BEE5-DFFAAE5D3CDD}" destId="{47A4705F-1374-4648-B92F-534002FD9D7E}" srcOrd="1" destOrd="0" parTransId="{7A2F8804-F9E8-4819-A9E9-B4ABC2D791E0}" sibTransId="{5BCCD17D-F770-4886-9B26-71081BA386BB}"/>
    <dgm:cxn modelId="{0EFCC4FC-2DAA-455D-AC2B-020703465957}" type="presOf" srcId="{413D8071-8DEE-4AFB-BEE5-DFFAAE5D3CDD}" destId="{6D070AC6-B3F4-4DFD-B635-BE9CED0A1D67}" srcOrd="0" destOrd="0" presId="urn:microsoft.com/office/officeart/2005/8/layout/hList6"/>
    <dgm:cxn modelId="{CD430320-73B1-423D-8993-8DCD350E46EF}" type="presParOf" srcId="{6D070AC6-B3F4-4DFD-B635-BE9CED0A1D67}" destId="{38176152-46B5-486D-92E1-7C95ECE6179B}" srcOrd="0" destOrd="0" presId="urn:microsoft.com/office/officeart/2005/8/layout/hList6"/>
    <dgm:cxn modelId="{15144E19-0F19-4948-8EF5-2A90C3839BB1}" type="presParOf" srcId="{6D070AC6-B3F4-4DFD-B635-BE9CED0A1D67}" destId="{D7CC5730-CEF9-4998-B69B-3ED0B2F6B2AF}" srcOrd="1" destOrd="0" presId="urn:microsoft.com/office/officeart/2005/8/layout/hList6"/>
    <dgm:cxn modelId="{2F4F8FAF-BADD-4066-9D0A-7781A437D5E1}" type="presParOf" srcId="{6D070AC6-B3F4-4DFD-B635-BE9CED0A1D67}" destId="{4F548026-8F1B-436D-B7CC-F51F3BBB20AD}" srcOrd="2" destOrd="0" presId="urn:microsoft.com/office/officeart/2005/8/layout/hList6"/>
    <dgm:cxn modelId="{383B3C29-A146-4F60-8443-01795086C9CF}" type="presParOf" srcId="{6D070AC6-B3F4-4DFD-B635-BE9CED0A1D67}" destId="{0686E634-BDF2-4070-92DB-52525D1EC345}" srcOrd="3" destOrd="0" presId="urn:microsoft.com/office/officeart/2005/8/layout/hList6"/>
    <dgm:cxn modelId="{1339927B-7F3E-40AE-8173-CCDFA32A43D4}" type="presParOf" srcId="{6D070AC6-B3F4-4DFD-B635-BE9CED0A1D67}" destId="{B7624DC4-40E7-4FD3-A641-E03C1D2B4287}" srcOrd="4" destOrd="0" presId="urn:microsoft.com/office/officeart/2005/8/layout/hList6"/>
    <dgm:cxn modelId="{3C21C4A3-A8FB-4BD5-A6CB-BBCAF7519733}" type="presParOf" srcId="{6D070AC6-B3F4-4DFD-B635-BE9CED0A1D67}" destId="{74E1FA53-A70F-4635-B8FA-B787EE4DEA60}" srcOrd="5" destOrd="0" presId="urn:microsoft.com/office/officeart/2005/8/layout/hList6"/>
    <dgm:cxn modelId="{47AA061D-C686-4BFC-A59D-D2789FE0433A}" type="presParOf" srcId="{6D070AC6-B3F4-4DFD-B635-BE9CED0A1D67}" destId="{A3CF3D91-B329-483F-B380-5A852CAFBE61}" srcOrd="6" destOrd="0" presId="urn:microsoft.com/office/officeart/2005/8/layout/hList6"/>
    <dgm:cxn modelId="{981B9EE0-DA4B-4CBA-8FE6-52B4E53286AD}" type="presParOf" srcId="{6D070AC6-B3F4-4DFD-B635-BE9CED0A1D67}" destId="{21A2848E-7F5E-428D-A86B-3445A001938F}" srcOrd="7" destOrd="0" presId="urn:microsoft.com/office/officeart/2005/8/layout/hList6"/>
    <dgm:cxn modelId="{3E449B3C-FE8E-43C1-9E76-B23A4FCC6DB1}" type="presParOf" srcId="{6D070AC6-B3F4-4DFD-B635-BE9CED0A1D67}" destId="{F05129EE-3FE8-484A-A24A-C75B7A656817}"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2ADD3-5855-4E9C-B54A-A2CEB7581E05}" type="doc">
      <dgm:prSet loTypeId="urn:microsoft.com/office/officeart/2005/8/layout/pyramid1" loCatId="pyramid" qsTypeId="urn:microsoft.com/office/officeart/2005/8/quickstyle/simple1" qsCatId="simple" csTypeId="urn:microsoft.com/office/officeart/2005/8/colors/colorful5" csCatId="colorful" phldr="1"/>
      <dgm:spPr/>
    </dgm:pt>
    <dgm:pt modelId="{EB83B9AB-F2D2-450A-AE10-22D3B40BD737}">
      <dgm:prSet phldrT="[Text]" phldr="0" custT="1"/>
      <dgm:spPr/>
      <dgm:t>
        <a:bodyPr/>
        <a:lstStyle/>
        <a:p>
          <a:pPr rtl="0"/>
          <a:r>
            <a:rPr lang="en-US" sz="1500" dirty="0">
              <a:latin typeface="Sassoon Infant Std"/>
            </a:rPr>
            <a:t> </a:t>
          </a:r>
          <a:r>
            <a:rPr lang="en-US" sz="1400" b="1" u="sng" dirty="0">
              <a:latin typeface="Comic Sans MS" panose="030F0702030302020204" pitchFamily="66" charset="0"/>
              <a:cs typeface="Arial" panose="020B0604020202020204" pitchFamily="34" charset="0"/>
            </a:rPr>
            <a:t>High Needs Support</a:t>
          </a:r>
          <a:r>
            <a:rPr lang="en-US" sz="1400" b="0" u="none" dirty="0">
              <a:latin typeface="Comic Sans MS" panose="030F0702030302020204" pitchFamily="66" charset="0"/>
              <a:cs typeface="Arial" panose="020B0604020202020204" pitchFamily="34" charset="0"/>
            </a:rPr>
            <a:t> </a:t>
          </a:r>
        </a:p>
        <a:p>
          <a:pPr rtl="0"/>
          <a:r>
            <a:rPr lang="en-US" sz="1400" b="0" u="none" dirty="0">
              <a:latin typeface="Comic Sans MS" panose="030F0702030302020204" pitchFamily="66" charset="0"/>
              <a:cs typeface="Arial" panose="020B0604020202020204" pitchFamily="34" charset="0"/>
            </a:rPr>
            <a:t>This is available for the </a:t>
          </a:r>
          <a:r>
            <a:rPr lang="en-US" sz="1400" b="1" i="1" u="none" dirty="0">
              <a:latin typeface="Comic Sans MS" panose="030F0702030302020204" pitchFamily="66" charset="0"/>
              <a:cs typeface="Arial" panose="020B0604020202020204" pitchFamily="34" charset="0"/>
            </a:rPr>
            <a:t>few highest needs children</a:t>
          </a:r>
          <a:r>
            <a:rPr lang="en-US" sz="1400" b="0" u="none" dirty="0">
              <a:latin typeface="Comic Sans MS" panose="030F0702030302020204" pitchFamily="66" charset="0"/>
              <a:cs typeface="Arial" panose="020B0604020202020204" pitchFamily="34" charset="0"/>
            </a:rPr>
            <a:t> and may include: Specialist support from external professionals such as TDPC, Pediatrician or educational psychologist input, 1:1 LSA support needed to enable access to education, A high level of physical, communication or sensory support</a:t>
          </a:r>
          <a:r>
            <a:rPr lang="en-US" sz="1500" b="0" u="none" dirty="0">
              <a:latin typeface="Arial" panose="020B0604020202020204" pitchFamily="34" charset="0"/>
              <a:cs typeface="Arial" panose="020B0604020202020204" pitchFamily="34" charset="0"/>
            </a:rPr>
            <a:t>.</a:t>
          </a:r>
        </a:p>
      </dgm:t>
    </dgm:pt>
    <dgm:pt modelId="{B7C7B676-CC38-48C1-B484-58A17D76458D}" type="parTrans" cxnId="{C21ABCDF-A4A3-47F7-BE48-0B43A3CDC589}">
      <dgm:prSet/>
      <dgm:spPr/>
      <dgm:t>
        <a:bodyPr/>
        <a:lstStyle/>
        <a:p>
          <a:endParaRPr lang="en-GB"/>
        </a:p>
      </dgm:t>
    </dgm:pt>
    <dgm:pt modelId="{069C5586-3398-4CDB-8164-D87D96F219F8}" type="sibTrans" cxnId="{C21ABCDF-A4A3-47F7-BE48-0B43A3CDC589}">
      <dgm:prSet/>
      <dgm:spPr/>
      <dgm:t>
        <a:bodyPr/>
        <a:lstStyle/>
        <a:p>
          <a:endParaRPr lang="en-US"/>
        </a:p>
      </dgm:t>
    </dgm:pt>
    <dgm:pt modelId="{9C7A796A-549B-4C2E-8811-7B9A25397C95}">
      <dgm:prSet phldr="0" custT="1"/>
      <dgm:spPr/>
      <dgm:t>
        <a:bodyPr/>
        <a:lstStyle/>
        <a:p>
          <a:pPr rtl="0"/>
          <a:r>
            <a:rPr lang="en-US" sz="1400" b="1" u="sng" dirty="0">
              <a:latin typeface="Comic Sans MS" panose="030F0702030302020204" pitchFamily="66" charset="0"/>
              <a:cs typeface="Arial" panose="020B0604020202020204" pitchFamily="34" charset="0"/>
            </a:rPr>
            <a:t>Universal Provision</a:t>
          </a:r>
        </a:p>
        <a:p>
          <a:pPr rtl="0"/>
          <a:r>
            <a:rPr lang="en-US" sz="1400" b="0" u="none" dirty="0">
              <a:latin typeface="Comic Sans MS" panose="030F0702030302020204" pitchFamily="66" charset="0"/>
              <a:cs typeface="Arial" panose="020B0604020202020204" pitchFamily="34" charset="0"/>
            </a:rPr>
            <a:t> This is available to </a:t>
          </a:r>
          <a:r>
            <a:rPr lang="en-US" sz="1400" b="1" i="1" u="none" dirty="0">
              <a:latin typeface="Comic Sans MS" panose="030F0702030302020204" pitchFamily="66" charset="0"/>
              <a:cs typeface="Arial" panose="020B0604020202020204" pitchFamily="34" charset="0"/>
            </a:rPr>
            <a:t>all/most children</a:t>
          </a:r>
          <a:r>
            <a:rPr lang="en-US" sz="1400" b="0" u="none" dirty="0">
              <a:latin typeface="Comic Sans MS" panose="030F0702030302020204" pitchFamily="66" charset="0"/>
              <a:cs typeface="Arial" panose="020B0604020202020204" pitchFamily="34" charset="0"/>
            </a:rPr>
            <a:t> and may include: Adaptations to tasks or activities, a range of recording methods, additional learning resources e.g. concrete maths equipment, word or vocabulary mats, seating plans, movement breaks, class visual timetables. Group interventions and class forest school sessions.</a:t>
          </a:r>
        </a:p>
      </dgm:t>
    </dgm:pt>
    <dgm:pt modelId="{38CE07EE-4503-4D4D-9EEA-D808F112A238}" type="parTrans" cxnId="{84BD9444-5686-4C3B-9EF1-D38BDA9D56E0}">
      <dgm:prSet/>
      <dgm:spPr/>
      <dgm:t>
        <a:bodyPr/>
        <a:lstStyle/>
        <a:p>
          <a:endParaRPr lang="en-GB"/>
        </a:p>
      </dgm:t>
    </dgm:pt>
    <dgm:pt modelId="{28E199C3-09A6-45A5-9099-D015267465EB}" type="sibTrans" cxnId="{84BD9444-5686-4C3B-9EF1-D38BDA9D56E0}">
      <dgm:prSet/>
      <dgm:spPr/>
      <dgm:t>
        <a:bodyPr/>
        <a:lstStyle/>
        <a:p>
          <a:endParaRPr lang="en-GB"/>
        </a:p>
      </dgm:t>
    </dgm:pt>
    <dgm:pt modelId="{AB76485B-6183-4E63-AB88-7EA558E8C3D9}">
      <dgm:prSet phldr="0" custT="1"/>
      <dgm:spPr/>
      <dgm:t>
        <a:bodyPr/>
        <a:lstStyle/>
        <a:p>
          <a:pPr rtl="0"/>
          <a:r>
            <a:rPr lang="en-US" sz="1400" b="1" u="sng" dirty="0">
              <a:latin typeface="Comic Sans MS" panose="030F0702030302020204" pitchFamily="66" charset="0"/>
              <a:cs typeface="Arial" panose="020B0604020202020204" pitchFamily="34" charset="0"/>
            </a:rPr>
            <a:t>SEND Support</a:t>
          </a:r>
        </a:p>
        <a:p>
          <a:pPr rtl="0"/>
          <a:r>
            <a:rPr lang="en-US" sz="1400" b="0" u="none" dirty="0">
              <a:latin typeface="Comic Sans MS" panose="030F0702030302020204" pitchFamily="66" charset="0"/>
              <a:cs typeface="Arial" panose="020B0604020202020204" pitchFamily="34" charset="0"/>
            </a:rPr>
            <a:t>Targeted support at this level is available to</a:t>
          </a:r>
          <a:r>
            <a:rPr lang="en-US" sz="1400" b="1" i="1" u="none" dirty="0">
              <a:latin typeface="Comic Sans MS" panose="030F0702030302020204" pitchFamily="66" charset="0"/>
              <a:cs typeface="Arial" panose="020B0604020202020204" pitchFamily="34" charset="0"/>
            </a:rPr>
            <a:t> some children</a:t>
          </a:r>
          <a:r>
            <a:rPr lang="en-US" sz="1400" b="0" u="none" dirty="0">
              <a:latin typeface="Comic Sans MS" panose="030F0702030302020204" pitchFamily="66" charset="0"/>
              <a:cs typeface="Arial" panose="020B0604020202020204" pitchFamily="34" charset="0"/>
            </a:rPr>
            <a:t>. It may include: Individual learning plans, 1:1 academic or SEMH interventions, LSA support, individual timetables or planning, now &amp; next, sensory, SALT or OT plans or advice needing a significant level of input or adaption. Referrals to external professionals may be made at this stage such as SALT, OT or Neurodevelopmental pathway. </a:t>
          </a:r>
        </a:p>
      </dgm:t>
    </dgm:pt>
    <dgm:pt modelId="{DEC0629F-4523-4370-BC21-E499160C4DCB}" type="parTrans" cxnId="{9D23E382-B44F-44D2-808B-D9A4E5FA347E}">
      <dgm:prSet/>
      <dgm:spPr/>
      <dgm:t>
        <a:bodyPr/>
        <a:lstStyle/>
        <a:p>
          <a:endParaRPr lang="en-GB"/>
        </a:p>
      </dgm:t>
    </dgm:pt>
    <dgm:pt modelId="{841C1100-B435-457D-B775-37B257AB1B0E}" type="sibTrans" cxnId="{9D23E382-B44F-44D2-808B-D9A4E5FA347E}">
      <dgm:prSet/>
      <dgm:spPr/>
      <dgm:t>
        <a:bodyPr/>
        <a:lstStyle/>
        <a:p>
          <a:endParaRPr lang="en-GB"/>
        </a:p>
      </dgm:t>
    </dgm:pt>
    <dgm:pt modelId="{688EC8D7-4D43-464B-A8A3-0EFCDF394146}" type="pres">
      <dgm:prSet presAssocID="{0502ADD3-5855-4E9C-B54A-A2CEB7581E05}" presName="Name0" presStyleCnt="0">
        <dgm:presLayoutVars>
          <dgm:dir/>
          <dgm:animLvl val="lvl"/>
          <dgm:resizeHandles val="exact"/>
        </dgm:presLayoutVars>
      </dgm:prSet>
      <dgm:spPr/>
    </dgm:pt>
    <dgm:pt modelId="{56636C7A-914D-4EB2-99A9-AF8098F407B8}" type="pres">
      <dgm:prSet presAssocID="{EB83B9AB-F2D2-450A-AE10-22D3B40BD737}" presName="Name8" presStyleCnt="0"/>
      <dgm:spPr/>
    </dgm:pt>
    <dgm:pt modelId="{5A24D167-D92B-4D4A-88D6-4B623CD7E283}" type="pres">
      <dgm:prSet presAssocID="{EB83B9AB-F2D2-450A-AE10-22D3B40BD737}" presName="level" presStyleLbl="node1" presStyleIdx="0" presStyleCnt="3" custScaleX="106646" custLinFactNeighborX="-90" custLinFactNeighborY="0">
        <dgm:presLayoutVars>
          <dgm:chMax val="1"/>
          <dgm:bulletEnabled val="1"/>
        </dgm:presLayoutVars>
      </dgm:prSet>
      <dgm:spPr/>
    </dgm:pt>
    <dgm:pt modelId="{87550E38-7FE8-41CA-8D2E-B1C3A2F94E33}" type="pres">
      <dgm:prSet presAssocID="{EB83B9AB-F2D2-450A-AE10-22D3B40BD737}" presName="levelTx" presStyleLbl="revTx" presStyleIdx="0" presStyleCnt="0">
        <dgm:presLayoutVars>
          <dgm:chMax val="1"/>
          <dgm:bulletEnabled val="1"/>
        </dgm:presLayoutVars>
      </dgm:prSet>
      <dgm:spPr/>
    </dgm:pt>
    <dgm:pt modelId="{395293EF-F449-4BB9-ADDB-ECEC8591974D}" type="pres">
      <dgm:prSet presAssocID="{AB76485B-6183-4E63-AB88-7EA558E8C3D9}" presName="Name8" presStyleCnt="0"/>
      <dgm:spPr/>
    </dgm:pt>
    <dgm:pt modelId="{912BB5C1-BD13-409F-AEF2-A66BE034DAB9}" type="pres">
      <dgm:prSet presAssocID="{AB76485B-6183-4E63-AB88-7EA558E8C3D9}" presName="level" presStyleLbl="node1" presStyleIdx="1" presStyleCnt="3" custScaleX="102662" custLinFactNeighborX="-295" custLinFactNeighborY="1971">
        <dgm:presLayoutVars>
          <dgm:chMax val="1"/>
          <dgm:bulletEnabled val="1"/>
        </dgm:presLayoutVars>
      </dgm:prSet>
      <dgm:spPr/>
    </dgm:pt>
    <dgm:pt modelId="{1040F669-3571-459A-926F-E5B12C833EDA}" type="pres">
      <dgm:prSet presAssocID="{AB76485B-6183-4E63-AB88-7EA558E8C3D9}" presName="levelTx" presStyleLbl="revTx" presStyleIdx="0" presStyleCnt="0">
        <dgm:presLayoutVars>
          <dgm:chMax val="1"/>
          <dgm:bulletEnabled val="1"/>
        </dgm:presLayoutVars>
      </dgm:prSet>
      <dgm:spPr/>
    </dgm:pt>
    <dgm:pt modelId="{EE02F777-1057-42BB-8B8D-C52CEDA5A84D}" type="pres">
      <dgm:prSet presAssocID="{9C7A796A-549B-4C2E-8811-7B9A25397C95}" presName="Name8" presStyleCnt="0"/>
      <dgm:spPr/>
    </dgm:pt>
    <dgm:pt modelId="{97227D69-F80D-4C7C-BB4B-46EA5CD89FA1}" type="pres">
      <dgm:prSet presAssocID="{9C7A796A-549B-4C2E-8811-7B9A25397C95}" presName="level" presStyleLbl="node1" presStyleIdx="2" presStyleCnt="3" custScaleY="52558">
        <dgm:presLayoutVars>
          <dgm:chMax val="1"/>
          <dgm:bulletEnabled val="1"/>
        </dgm:presLayoutVars>
      </dgm:prSet>
      <dgm:spPr/>
    </dgm:pt>
    <dgm:pt modelId="{51A7E826-F959-4C76-9965-BF92ED533D29}" type="pres">
      <dgm:prSet presAssocID="{9C7A796A-549B-4C2E-8811-7B9A25397C95}" presName="levelTx" presStyleLbl="revTx" presStyleIdx="0" presStyleCnt="0">
        <dgm:presLayoutVars>
          <dgm:chMax val="1"/>
          <dgm:bulletEnabled val="1"/>
        </dgm:presLayoutVars>
      </dgm:prSet>
      <dgm:spPr/>
    </dgm:pt>
  </dgm:ptLst>
  <dgm:cxnLst>
    <dgm:cxn modelId="{16016313-712D-4681-81DA-A762A2967F38}" type="presOf" srcId="{9C7A796A-549B-4C2E-8811-7B9A25397C95}" destId="{97227D69-F80D-4C7C-BB4B-46EA5CD89FA1}" srcOrd="0" destOrd="0" presId="urn:microsoft.com/office/officeart/2005/8/layout/pyramid1"/>
    <dgm:cxn modelId="{562A2B2D-1F41-407A-8885-BB897C6F1836}" type="presOf" srcId="{EB83B9AB-F2D2-450A-AE10-22D3B40BD737}" destId="{5A24D167-D92B-4D4A-88D6-4B623CD7E283}" srcOrd="0" destOrd="0" presId="urn:microsoft.com/office/officeart/2005/8/layout/pyramid1"/>
    <dgm:cxn modelId="{4EDE053D-7891-4306-A31E-EED47ADC1D57}" type="presOf" srcId="{AB76485B-6183-4E63-AB88-7EA558E8C3D9}" destId="{912BB5C1-BD13-409F-AEF2-A66BE034DAB9}" srcOrd="0" destOrd="0" presId="urn:microsoft.com/office/officeart/2005/8/layout/pyramid1"/>
    <dgm:cxn modelId="{F696E960-7218-426F-B310-FB89A31B8803}" type="presOf" srcId="{AB76485B-6183-4E63-AB88-7EA558E8C3D9}" destId="{1040F669-3571-459A-926F-E5B12C833EDA}" srcOrd="1" destOrd="0" presId="urn:microsoft.com/office/officeart/2005/8/layout/pyramid1"/>
    <dgm:cxn modelId="{84BD9444-5686-4C3B-9EF1-D38BDA9D56E0}" srcId="{0502ADD3-5855-4E9C-B54A-A2CEB7581E05}" destId="{9C7A796A-549B-4C2E-8811-7B9A25397C95}" srcOrd="2" destOrd="0" parTransId="{38CE07EE-4503-4D4D-9EEA-D808F112A238}" sibTransId="{28E199C3-09A6-45A5-9099-D015267465EB}"/>
    <dgm:cxn modelId="{9D23E382-B44F-44D2-808B-D9A4E5FA347E}" srcId="{0502ADD3-5855-4E9C-B54A-A2CEB7581E05}" destId="{AB76485B-6183-4E63-AB88-7EA558E8C3D9}" srcOrd="1" destOrd="0" parTransId="{DEC0629F-4523-4370-BC21-E499160C4DCB}" sibTransId="{841C1100-B435-457D-B775-37B257AB1B0E}"/>
    <dgm:cxn modelId="{1DFA5BB5-8E39-4301-B46E-F994EE8AB4EF}" type="presOf" srcId="{0502ADD3-5855-4E9C-B54A-A2CEB7581E05}" destId="{688EC8D7-4D43-464B-A8A3-0EFCDF394146}" srcOrd="0" destOrd="0" presId="urn:microsoft.com/office/officeart/2005/8/layout/pyramid1"/>
    <dgm:cxn modelId="{224938DF-4D83-4900-831C-EF25C80BE163}" type="presOf" srcId="{9C7A796A-549B-4C2E-8811-7B9A25397C95}" destId="{51A7E826-F959-4C76-9965-BF92ED533D29}" srcOrd="1" destOrd="0" presId="urn:microsoft.com/office/officeart/2005/8/layout/pyramid1"/>
    <dgm:cxn modelId="{C21ABCDF-A4A3-47F7-BE48-0B43A3CDC589}" srcId="{0502ADD3-5855-4E9C-B54A-A2CEB7581E05}" destId="{EB83B9AB-F2D2-450A-AE10-22D3B40BD737}" srcOrd="0" destOrd="0" parTransId="{B7C7B676-CC38-48C1-B484-58A17D76458D}" sibTransId="{069C5586-3398-4CDB-8164-D87D96F219F8}"/>
    <dgm:cxn modelId="{0A8EDCDF-7BE4-41B1-979E-357730C7E93A}" type="presOf" srcId="{EB83B9AB-F2D2-450A-AE10-22D3B40BD737}" destId="{87550E38-7FE8-41CA-8D2E-B1C3A2F94E33}" srcOrd="1" destOrd="0" presId="urn:microsoft.com/office/officeart/2005/8/layout/pyramid1"/>
    <dgm:cxn modelId="{336764BB-2153-4B19-844C-A8D97177ACFF}" type="presParOf" srcId="{688EC8D7-4D43-464B-A8A3-0EFCDF394146}" destId="{56636C7A-914D-4EB2-99A9-AF8098F407B8}" srcOrd="0" destOrd="0" presId="urn:microsoft.com/office/officeart/2005/8/layout/pyramid1"/>
    <dgm:cxn modelId="{E0158069-C17B-43E2-854D-1E38B6A11D25}" type="presParOf" srcId="{56636C7A-914D-4EB2-99A9-AF8098F407B8}" destId="{5A24D167-D92B-4D4A-88D6-4B623CD7E283}" srcOrd="0" destOrd="0" presId="urn:microsoft.com/office/officeart/2005/8/layout/pyramid1"/>
    <dgm:cxn modelId="{A5814146-0265-4E95-B44C-C35BFB55AE01}" type="presParOf" srcId="{56636C7A-914D-4EB2-99A9-AF8098F407B8}" destId="{87550E38-7FE8-41CA-8D2E-B1C3A2F94E33}" srcOrd="1" destOrd="0" presId="urn:microsoft.com/office/officeart/2005/8/layout/pyramid1"/>
    <dgm:cxn modelId="{88591422-C9D8-49A1-AE5C-26C3FA78473E}" type="presParOf" srcId="{688EC8D7-4D43-464B-A8A3-0EFCDF394146}" destId="{395293EF-F449-4BB9-ADDB-ECEC8591974D}" srcOrd="1" destOrd="0" presId="urn:microsoft.com/office/officeart/2005/8/layout/pyramid1"/>
    <dgm:cxn modelId="{9E47E948-127D-46DC-9843-1BBE1A62BAC4}" type="presParOf" srcId="{395293EF-F449-4BB9-ADDB-ECEC8591974D}" destId="{912BB5C1-BD13-409F-AEF2-A66BE034DAB9}" srcOrd="0" destOrd="0" presId="urn:microsoft.com/office/officeart/2005/8/layout/pyramid1"/>
    <dgm:cxn modelId="{8F53AF2F-691C-4006-AE08-8636AAC4018D}" type="presParOf" srcId="{395293EF-F449-4BB9-ADDB-ECEC8591974D}" destId="{1040F669-3571-459A-926F-E5B12C833EDA}" srcOrd="1" destOrd="0" presId="urn:microsoft.com/office/officeart/2005/8/layout/pyramid1"/>
    <dgm:cxn modelId="{37A15C3D-6780-442E-96A3-117C4DFA67F4}" type="presParOf" srcId="{688EC8D7-4D43-464B-A8A3-0EFCDF394146}" destId="{EE02F777-1057-42BB-8B8D-C52CEDA5A84D}" srcOrd="2" destOrd="0" presId="urn:microsoft.com/office/officeart/2005/8/layout/pyramid1"/>
    <dgm:cxn modelId="{0F6CF096-8BDD-4FC8-87A5-A046709F04E9}" type="presParOf" srcId="{EE02F777-1057-42BB-8B8D-C52CEDA5A84D}" destId="{97227D69-F80D-4C7C-BB4B-46EA5CD89FA1}" srcOrd="0" destOrd="0" presId="urn:microsoft.com/office/officeart/2005/8/layout/pyramid1"/>
    <dgm:cxn modelId="{E8130AE2-2C9F-4481-B0B8-F335DBC07E6D}" type="presParOf" srcId="{EE02F777-1057-42BB-8B8D-C52CEDA5A84D}" destId="{51A7E826-F959-4C76-9965-BF92ED533D2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EFC55-CA48-44C7-9819-D800B0C1FFF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2E93053-D784-4F53-AA5B-7323E72E38A6}">
      <dgm:prSet custT="1"/>
      <dgm:spPr/>
      <dgm:t>
        <a:bodyPr/>
        <a:lstStyle/>
        <a:p>
          <a:r>
            <a:rPr lang="en-AU" sz="1400" dirty="0">
              <a:latin typeface="Comic Sans MS" panose="030F0702030302020204" pitchFamily="66" charset="0"/>
              <a:cs typeface="Arial" panose="020B0604020202020204" pitchFamily="34" charset="0"/>
            </a:rPr>
            <a:t>As a school we are committed to providing high quality teaching. </a:t>
          </a:r>
          <a:r>
            <a:rPr lang="en-GB" sz="1400" dirty="0">
              <a:latin typeface="Comic Sans MS" panose="030F0702030302020204" pitchFamily="66" charset="0"/>
              <a:cs typeface="Arial" panose="020B0604020202020204" pitchFamily="34" charset="0"/>
            </a:rPr>
            <a:t>Most children will follow the same curriculum as their peers, with teachers altering the lesson content to take account of learning needs.  </a:t>
          </a:r>
          <a:r>
            <a:rPr lang="en-AU" sz="1400" dirty="0">
              <a:latin typeface="Comic Sans MS" panose="030F0702030302020204" pitchFamily="66" charset="0"/>
              <a:cs typeface="Arial" panose="020B0604020202020204" pitchFamily="34" charset="0"/>
            </a:rPr>
            <a:t>Observation, marking and assessment inform teachers’ planning to ensure all work is accurately pitched at an appropriate level.  </a:t>
          </a:r>
          <a:endParaRPr lang="en-US" sz="1400" dirty="0">
            <a:latin typeface="Comic Sans MS" panose="030F0702030302020204" pitchFamily="66" charset="0"/>
            <a:cs typeface="Arial" panose="020B0604020202020204" pitchFamily="34" charset="0"/>
          </a:endParaRPr>
        </a:p>
      </dgm:t>
    </dgm:pt>
    <dgm:pt modelId="{43898BEE-E0FE-433E-9B3F-EF90CD32BC7B}" type="parTrans" cxnId="{4823AA04-3385-44F4-B296-D1D66480DCA5}">
      <dgm:prSet/>
      <dgm:spPr/>
      <dgm:t>
        <a:bodyPr/>
        <a:lstStyle/>
        <a:p>
          <a:endParaRPr lang="en-US"/>
        </a:p>
      </dgm:t>
    </dgm:pt>
    <dgm:pt modelId="{2C964AEF-C1A5-4EE8-9E4A-E19E16DB9C29}" type="sibTrans" cxnId="{4823AA04-3385-44F4-B296-D1D66480DCA5}">
      <dgm:prSet/>
      <dgm:spPr/>
      <dgm:t>
        <a:bodyPr/>
        <a:lstStyle/>
        <a:p>
          <a:endParaRPr lang="en-US"/>
        </a:p>
      </dgm:t>
    </dgm:pt>
    <dgm:pt modelId="{571669B1-D9CB-4C20-BD8B-8BCEBD3FAC74}">
      <dgm:prSet custT="1"/>
      <dgm:spPr/>
      <dgm:t>
        <a:bodyPr/>
        <a:lstStyle/>
        <a:p>
          <a:r>
            <a:rPr lang="en-AU" sz="1400" dirty="0">
              <a:latin typeface="Comic Sans MS" panose="030F0702030302020204" pitchFamily="66" charset="0"/>
              <a:cs typeface="Arial" panose="020B0604020202020204" pitchFamily="34" charset="0"/>
            </a:rPr>
            <a:t>Specific resources and strategies will be used to support your child individually and/or in groups.</a:t>
          </a:r>
          <a:endParaRPr lang="en-US" sz="1400" dirty="0">
            <a:latin typeface="Comic Sans MS" panose="030F0702030302020204" pitchFamily="66" charset="0"/>
            <a:cs typeface="Arial" panose="020B0604020202020204" pitchFamily="34" charset="0"/>
          </a:endParaRPr>
        </a:p>
      </dgm:t>
    </dgm:pt>
    <dgm:pt modelId="{712E1E3A-568B-45B1-9091-C8227664604B}" type="parTrans" cxnId="{64E35C4A-B8FF-43DF-ACD3-B4E941C9D893}">
      <dgm:prSet/>
      <dgm:spPr/>
      <dgm:t>
        <a:bodyPr/>
        <a:lstStyle/>
        <a:p>
          <a:endParaRPr lang="en-US"/>
        </a:p>
      </dgm:t>
    </dgm:pt>
    <dgm:pt modelId="{56BD53C9-66D1-4A87-820A-F151E1A669DC}" type="sibTrans" cxnId="{64E35C4A-B8FF-43DF-ACD3-B4E941C9D893}">
      <dgm:prSet/>
      <dgm:spPr/>
      <dgm:t>
        <a:bodyPr/>
        <a:lstStyle/>
        <a:p>
          <a:endParaRPr lang="en-US"/>
        </a:p>
      </dgm:t>
    </dgm:pt>
    <dgm:pt modelId="{C0C3AB86-818E-4E0A-8314-9013A067EAA4}">
      <dgm:prSet custT="1"/>
      <dgm:spPr/>
      <dgm:t>
        <a:bodyPr/>
        <a:lstStyle/>
        <a:p>
          <a:r>
            <a:rPr lang="en-AU" sz="1400" dirty="0">
              <a:latin typeface="Comic Sans MS" panose="030F0702030302020204" pitchFamily="66" charset="0"/>
              <a:cs typeface="Arial" panose="020B0604020202020204" pitchFamily="34" charset="0"/>
            </a:rPr>
            <a:t>Where appropriate we will offer an adapted behaviour plan (Pastoral support plan) for your child in line with professional advice</a:t>
          </a:r>
          <a:r>
            <a:rPr lang="en-A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4DCE115C-4E41-4A24-99E0-A7AEE1122960}" type="parTrans" cxnId="{730B9B98-4759-46FC-B331-BD4593954B8A}">
      <dgm:prSet/>
      <dgm:spPr/>
      <dgm:t>
        <a:bodyPr/>
        <a:lstStyle/>
        <a:p>
          <a:endParaRPr lang="en-US"/>
        </a:p>
      </dgm:t>
    </dgm:pt>
    <dgm:pt modelId="{B0671986-73BF-414E-89B2-4551EAB4641F}" type="sibTrans" cxnId="{730B9B98-4759-46FC-B331-BD4593954B8A}">
      <dgm:prSet/>
      <dgm:spPr/>
      <dgm:t>
        <a:bodyPr/>
        <a:lstStyle/>
        <a:p>
          <a:endParaRPr lang="en-US"/>
        </a:p>
      </dgm:t>
    </dgm:pt>
    <dgm:pt modelId="{DEC3AC1D-C628-47B3-8168-686827D42CBF}">
      <dgm:prSet custT="1"/>
      <dgm:spPr/>
      <dgm:t>
        <a:bodyPr/>
        <a:lstStyle/>
        <a:p>
          <a:r>
            <a:rPr lang="en-AU" sz="1400" dirty="0">
              <a:latin typeface="Comic Sans MS" panose="030F0702030302020204" pitchFamily="66" charset="0"/>
              <a:cs typeface="Arial" panose="020B0604020202020204" pitchFamily="34" charset="0"/>
            </a:rPr>
            <a:t>Reasonable adjustments can be made to support your child.</a:t>
          </a:r>
          <a:endParaRPr lang="en-US" sz="1400" dirty="0">
            <a:latin typeface="Comic Sans MS" panose="030F0702030302020204" pitchFamily="66" charset="0"/>
            <a:cs typeface="Arial" panose="020B0604020202020204" pitchFamily="34" charset="0"/>
          </a:endParaRPr>
        </a:p>
      </dgm:t>
    </dgm:pt>
    <dgm:pt modelId="{FA243D9C-B0CF-4499-8D12-01F6EBEB01AE}" type="parTrans" cxnId="{1BDAD85F-4C0E-4671-81F4-B39A4C94FA0F}">
      <dgm:prSet/>
      <dgm:spPr/>
      <dgm:t>
        <a:bodyPr/>
        <a:lstStyle/>
        <a:p>
          <a:endParaRPr lang="en-US"/>
        </a:p>
      </dgm:t>
    </dgm:pt>
    <dgm:pt modelId="{500363DC-2AFB-483B-8CB2-36998DB1C5C2}" type="sibTrans" cxnId="{1BDAD85F-4C0E-4671-81F4-B39A4C94FA0F}">
      <dgm:prSet/>
      <dgm:spPr/>
      <dgm:t>
        <a:bodyPr/>
        <a:lstStyle/>
        <a:p>
          <a:endParaRPr lang="en-US"/>
        </a:p>
      </dgm:t>
    </dgm:pt>
    <dgm:pt modelId="{5EF1A878-5CA9-4B03-AE43-34801FB837DE}" type="pres">
      <dgm:prSet presAssocID="{8F6EFC55-CA48-44C7-9819-D800B0C1FFFC}" presName="linear" presStyleCnt="0">
        <dgm:presLayoutVars>
          <dgm:animLvl val="lvl"/>
          <dgm:resizeHandles val="exact"/>
        </dgm:presLayoutVars>
      </dgm:prSet>
      <dgm:spPr/>
    </dgm:pt>
    <dgm:pt modelId="{E385F80A-2B17-4D82-AF05-01BB17FD3A2B}" type="pres">
      <dgm:prSet presAssocID="{82E93053-D784-4F53-AA5B-7323E72E38A6}" presName="parentText" presStyleLbl="node1" presStyleIdx="0" presStyleCnt="4">
        <dgm:presLayoutVars>
          <dgm:chMax val="0"/>
          <dgm:bulletEnabled val="1"/>
        </dgm:presLayoutVars>
      </dgm:prSet>
      <dgm:spPr/>
    </dgm:pt>
    <dgm:pt modelId="{014927D9-AB5B-46AF-AEBB-D3813D4AE6D5}" type="pres">
      <dgm:prSet presAssocID="{2C964AEF-C1A5-4EE8-9E4A-E19E16DB9C29}" presName="spacer" presStyleCnt="0"/>
      <dgm:spPr/>
    </dgm:pt>
    <dgm:pt modelId="{38624EC3-2529-47FD-887E-73BB6C014DFF}" type="pres">
      <dgm:prSet presAssocID="{571669B1-D9CB-4C20-BD8B-8BCEBD3FAC74}" presName="parentText" presStyleLbl="node1" presStyleIdx="1" presStyleCnt="4" custLinFactY="1907" custLinFactNeighborX="2772" custLinFactNeighborY="100000">
        <dgm:presLayoutVars>
          <dgm:chMax val="0"/>
          <dgm:bulletEnabled val="1"/>
        </dgm:presLayoutVars>
      </dgm:prSet>
      <dgm:spPr/>
    </dgm:pt>
    <dgm:pt modelId="{D6830D9B-180C-4D58-9D47-D18F5989B40F}" type="pres">
      <dgm:prSet presAssocID="{56BD53C9-66D1-4A87-820A-F151E1A669DC}" presName="spacer" presStyleCnt="0"/>
      <dgm:spPr/>
    </dgm:pt>
    <dgm:pt modelId="{AE4AB481-79DB-4098-9354-4BE66D757BCD}" type="pres">
      <dgm:prSet presAssocID="{C0C3AB86-818E-4E0A-8314-9013A067EAA4}" presName="parentText" presStyleLbl="node1" presStyleIdx="2" presStyleCnt="4">
        <dgm:presLayoutVars>
          <dgm:chMax val="0"/>
          <dgm:bulletEnabled val="1"/>
        </dgm:presLayoutVars>
      </dgm:prSet>
      <dgm:spPr/>
    </dgm:pt>
    <dgm:pt modelId="{9224844D-E161-4986-906D-B63576A174DB}" type="pres">
      <dgm:prSet presAssocID="{B0671986-73BF-414E-89B2-4551EAB4641F}" presName="spacer" presStyleCnt="0"/>
      <dgm:spPr/>
    </dgm:pt>
    <dgm:pt modelId="{A3469275-0CB2-4A63-BDF6-DF3064DDA38F}" type="pres">
      <dgm:prSet presAssocID="{DEC3AC1D-C628-47B3-8168-686827D42CBF}" presName="parentText" presStyleLbl="node1" presStyleIdx="3" presStyleCnt="4">
        <dgm:presLayoutVars>
          <dgm:chMax val="0"/>
          <dgm:bulletEnabled val="1"/>
        </dgm:presLayoutVars>
      </dgm:prSet>
      <dgm:spPr/>
    </dgm:pt>
  </dgm:ptLst>
  <dgm:cxnLst>
    <dgm:cxn modelId="{4823AA04-3385-44F4-B296-D1D66480DCA5}" srcId="{8F6EFC55-CA48-44C7-9819-D800B0C1FFFC}" destId="{82E93053-D784-4F53-AA5B-7323E72E38A6}" srcOrd="0" destOrd="0" parTransId="{43898BEE-E0FE-433E-9B3F-EF90CD32BC7B}" sibTransId="{2C964AEF-C1A5-4EE8-9E4A-E19E16DB9C29}"/>
    <dgm:cxn modelId="{ADAF9813-F171-4E4B-B99A-148D4CF6D57D}" type="presOf" srcId="{C0C3AB86-818E-4E0A-8314-9013A067EAA4}" destId="{AE4AB481-79DB-4098-9354-4BE66D757BCD}" srcOrd="0" destOrd="0" presId="urn:microsoft.com/office/officeart/2005/8/layout/vList2"/>
    <dgm:cxn modelId="{49996C17-F4A2-4287-8A80-BBA1D9D7757B}" type="presOf" srcId="{571669B1-D9CB-4C20-BD8B-8BCEBD3FAC74}" destId="{38624EC3-2529-47FD-887E-73BB6C014DFF}" srcOrd="0" destOrd="0" presId="urn:microsoft.com/office/officeart/2005/8/layout/vList2"/>
    <dgm:cxn modelId="{51F6062E-5037-4A63-AA9A-19CDD817DCD1}" type="presOf" srcId="{82E93053-D784-4F53-AA5B-7323E72E38A6}" destId="{E385F80A-2B17-4D82-AF05-01BB17FD3A2B}" srcOrd="0" destOrd="0" presId="urn:microsoft.com/office/officeart/2005/8/layout/vList2"/>
    <dgm:cxn modelId="{1BDAD85F-4C0E-4671-81F4-B39A4C94FA0F}" srcId="{8F6EFC55-CA48-44C7-9819-D800B0C1FFFC}" destId="{DEC3AC1D-C628-47B3-8168-686827D42CBF}" srcOrd="3" destOrd="0" parTransId="{FA243D9C-B0CF-4499-8D12-01F6EBEB01AE}" sibTransId="{500363DC-2AFB-483B-8CB2-36998DB1C5C2}"/>
    <dgm:cxn modelId="{64E35C4A-B8FF-43DF-ACD3-B4E941C9D893}" srcId="{8F6EFC55-CA48-44C7-9819-D800B0C1FFFC}" destId="{571669B1-D9CB-4C20-BD8B-8BCEBD3FAC74}" srcOrd="1" destOrd="0" parTransId="{712E1E3A-568B-45B1-9091-C8227664604B}" sibTransId="{56BD53C9-66D1-4A87-820A-F151E1A669DC}"/>
    <dgm:cxn modelId="{765C7198-439B-4908-9E9A-A46B66EF4900}" type="presOf" srcId="{DEC3AC1D-C628-47B3-8168-686827D42CBF}" destId="{A3469275-0CB2-4A63-BDF6-DF3064DDA38F}" srcOrd="0" destOrd="0" presId="urn:microsoft.com/office/officeart/2005/8/layout/vList2"/>
    <dgm:cxn modelId="{730B9B98-4759-46FC-B331-BD4593954B8A}" srcId="{8F6EFC55-CA48-44C7-9819-D800B0C1FFFC}" destId="{C0C3AB86-818E-4E0A-8314-9013A067EAA4}" srcOrd="2" destOrd="0" parTransId="{4DCE115C-4E41-4A24-99E0-A7AEE1122960}" sibTransId="{B0671986-73BF-414E-89B2-4551EAB4641F}"/>
    <dgm:cxn modelId="{D62435FB-8874-4E19-B968-6361B77B3658}" type="presOf" srcId="{8F6EFC55-CA48-44C7-9819-D800B0C1FFFC}" destId="{5EF1A878-5CA9-4B03-AE43-34801FB837DE}" srcOrd="0" destOrd="0" presId="urn:microsoft.com/office/officeart/2005/8/layout/vList2"/>
    <dgm:cxn modelId="{991CCF81-9811-4A05-A67A-1CF4581C3F1B}" type="presParOf" srcId="{5EF1A878-5CA9-4B03-AE43-34801FB837DE}" destId="{E385F80A-2B17-4D82-AF05-01BB17FD3A2B}" srcOrd="0" destOrd="0" presId="urn:microsoft.com/office/officeart/2005/8/layout/vList2"/>
    <dgm:cxn modelId="{C365118B-57FD-4440-AB47-CA74564B8F96}" type="presParOf" srcId="{5EF1A878-5CA9-4B03-AE43-34801FB837DE}" destId="{014927D9-AB5B-46AF-AEBB-D3813D4AE6D5}" srcOrd="1" destOrd="0" presId="urn:microsoft.com/office/officeart/2005/8/layout/vList2"/>
    <dgm:cxn modelId="{318DC3ED-A414-4E40-A079-F24E3C57A9CA}" type="presParOf" srcId="{5EF1A878-5CA9-4B03-AE43-34801FB837DE}" destId="{38624EC3-2529-47FD-887E-73BB6C014DFF}" srcOrd="2" destOrd="0" presId="urn:microsoft.com/office/officeart/2005/8/layout/vList2"/>
    <dgm:cxn modelId="{0AFD41BE-94DC-4996-8A32-ACBA804E99BC}" type="presParOf" srcId="{5EF1A878-5CA9-4B03-AE43-34801FB837DE}" destId="{D6830D9B-180C-4D58-9D47-D18F5989B40F}" srcOrd="3" destOrd="0" presId="urn:microsoft.com/office/officeart/2005/8/layout/vList2"/>
    <dgm:cxn modelId="{4EFD3B2D-3D0E-468C-BD99-04FD23FEFFDD}" type="presParOf" srcId="{5EF1A878-5CA9-4B03-AE43-34801FB837DE}" destId="{AE4AB481-79DB-4098-9354-4BE66D757BCD}" srcOrd="4" destOrd="0" presId="urn:microsoft.com/office/officeart/2005/8/layout/vList2"/>
    <dgm:cxn modelId="{A8B922D1-6C98-428A-83DD-E1B13250EFAA}" type="presParOf" srcId="{5EF1A878-5CA9-4B03-AE43-34801FB837DE}" destId="{9224844D-E161-4986-906D-B63576A174DB}" srcOrd="5" destOrd="0" presId="urn:microsoft.com/office/officeart/2005/8/layout/vList2"/>
    <dgm:cxn modelId="{7C678413-2C90-450E-AFF5-99A5E772BAA8}" type="presParOf" srcId="{5EF1A878-5CA9-4B03-AE43-34801FB837DE}" destId="{A3469275-0CB2-4A63-BDF6-DF3064DDA3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6A3C1-33E3-4DE6-B377-6F799769ADCC}"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n-US"/>
        </a:p>
      </dgm:t>
    </dgm:pt>
    <dgm:pt modelId="{AB1EEC8D-66D2-4C66-97AE-E43A93438CFF}">
      <dgm:prSet custT="1"/>
      <dgm:spPr/>
      <dgm:t>
        <a:bodyPr/>
        <a:lstStyle/>
        <a:p>
          <a:pPr algn="l"/>
          <a:r>
            <a:rPr lang="en-GB" sz="1200" dirty="0">
              <a:latin typeface="Comic Sans MS" panose="030F0702030302020204" pitchFamily="66" charset="0"/>
              <a:cs typeface="Arial" panose="020B0604020202020204" pitchFamily="34" charset="0"/>
            </a:rPr>
            <a:t>I</a:t>
          </a:r>
          <a:r>
            <a:rPr lang="en-GB" sz="1200" b="0" i="0" baseline="0" dirty="0">
              <a:latin typeface="Comic Sans MS" panose="030F0702030302020204" pitchFamily="66" charset="0"/>
              <a:cs typeface="Arial" panose="020B0604020202020204" pitchFamily="34" charset="0"/>
            </a:rPr>
            <a:t>ndividual progress for any child can be affected by many factors, which is why a graduated response is used. At </a:t>
          </a:r>
          <a:r>
            <a:rPr lang="en-GB" sz="1200" dirty="0" err="1">
              <a:latin typeface="Comic Sans MS" panose="030F0702030302020204" pitchFamily="66" charset="0"/>
              <a:cs typeface="Arial" panose="020B0604020202020204" pitchFamily="34" charset="0"/>
            </a:rPr>
            <a:t>Lyngford</a:t>
          </a:r>
          <a:r>
            <a:rPr lang="en-GB" sz="1200" dirty="0">
              <a:latin typeface="Comic Sans MS" panose="030F0702030302020204" pitchFamily="66" charset="0"/>
              <a:cs typeface="Arial" panose="020B0604020202020204" pitchFamily="34" charset="0"/>
            </a:rPr>
            <a:t> Park</a:t>
          </a:r>
          <a:r>
            <a:rPr lang="en-GB" sz="1200" b="0" i="0" baseline="0" dirty="0">
              <a:latin typeface="Comic Sans MS" panose="030F0702030302020204" pitchFamily="66" charset="0"/>
              <a:cs typeface="Arial" panose="020B0604020202020204" pitchFamily="34" charset="0"/>
            </a:rPr>
            <a:t> we track each student’s progress from the baseline information we collect on entry to the school. All staff are therefore aware of the expected rates of achievement for each individual. </a:t>
          </a:r>
        </a:p>
        <a:p>
          <a:pPr algn="l"/>
          <a:r>
            <a:rPr lang="en-AU" sz="1200" b="0" i="0" baseline="0" dirty="0">
              <a:latin typeface="Comic Sans MS" panose="030F0702030302020204" pitchFamily="66" charset="0"/>
              <a:cs typeface="Arial" panose="020B0604020202020204" pitchFamily="34" charset="0"/>
            </a:rPr>
            <a:t>The school uses termly assessments to track each child’s progress. Additional provision is also tracked and monitored for impact. </a:t>
          </a:r>
        </a:p>
        <a:p>
          <a:pPr algn="l"/>
          <a:r>
            <a:rPr lang="en-AU" sz="1200" b="0" i="0" baseline="0" dirty="0">
              <a:latin typeface="Comic Sans MS" panose="030F0702030302020204" pitchFamily="66" charset="0"/>
              <a:cs typeface="Arial" panose="020B0604020202020204" pitchFamily="34" charset="0"/>
            </a:rPr>
            <a:t>There are parents’ meetings in the Autumn and Spring terms for children who have SEND provision. End of year reports are sent home in the Summer term. Any child with complex needs or in receipt of an </a:t>
          </a:r>
          <a:r>
            <a:rPr lang="en-AU" sz="1200" b="0" i="0" u="sng" baseline="0" dirty="0">
              <a:latin typeface="Comic Sans MS" panose="030F0702030302020204" pitchFamily="66" charset="0"/>
              <a:cs typeface="Arial" panose="020B0604020202020204" pitchFamily="34" charset="0"/>
              <a:hlinkClick xmlns:r="http://schemas.openxmlformats.org/officeDocument/2006/relationships" r:id="rId1"/>
            </a:rPr>
            <a:t>Education, Health and Care plans (somerset.gov.uk)</a:t>
          </a:r>
          <a:r>
            <a:rPr lang="en-AU" sz="1200" b="0" i="0" baseline="0" dirty="0">
              <a:latin typeface="Comic Sans MS" panose="030F0702030302020204" pitchFamily="66" charset="0"/>
              <a:cs typeface="Arial" panose="020B0604020202020204" pitchFamily="34" charset="0"/>
            </a:rPr>
            <a:t> will also have an Annual Review meeting to inform and plan for next steps. These meetings will provide you with the opportunity to discuss your child’s pupil passport, the support they have had that term and their progress. </a:t>
          </a:r>
          <a:endParaRPr lang="en-AU" sz="1200" dirty="0">
            <a:latin typeface="Comic Sans MS" panose="030F0702030302020204" pitchFamily="66" charset="0"/>
            <a:cs typeface="Arial" panose="020B0604020202020204" pitchFamily="34" charset="0"/>
          </a:endParaRPr>
        </a:p>
      </dgm:t>
    </dgm:pt>
    <dgm:pt modelId="{12876E0B-24CA-4A6E-B618-0EBDF130AEE3}" type="parTrans" cxnId="{EC81BA84-41E3-4835-BB6F-C2F7ACDF9F2D}">
      <dgm:prSet/>
      <dgm:spPr/>
      <dgm:t>
        <a:bodyPr/>
        <a:lstStyle/>
        <a:p>
          <a:endParaRPr lang="en-US"/>
        </a:p>
      </dgm:t>
    </dgm:pt>
    <dgm:pt modelId="{F812B379-6546-40A8-A603-B4498BEE5903}" type="sibTrans" cxnId="{EC81BA84-41E3-4835-BB6F-C2F7ACDF9F2D}">
      <dgm:prSet/>
      <dgm:spPr/>
      <dgm:t>
        <a:bodyPr/>
        <a:lstStyle/>
        <a:p>
          <a:endParaRPr lang="en-US"/>
        </a:p>
      </dgm:t>
    </dgm:pt>
    <dgm:pt modelId="{8C3720C8-ADF9-4394-A87B-224CE7DDBAD1}">
      <dgm:prSet custT="1"/>
      <dgm:spPr/>
      <dgm:t>
        <a:bodyPr/>
        <a:lstStyle/>
        <a:p>
          <a:pPr algn="l"/>
          <a:r>
            <a:rPr lang="en-GB" sz="1400" b="0" i="0" baseline="0" dirty="0"/>
            <a:t>‘</a:t>
          </a:r>
          <a:r>
            <a:rPr lang="en-GB" sz="1200" b="0" i="0" baseline="0" dirty="0">
              <a:latin typeface="Comic Sans MS" panose="030F0702030302020204" pitchFamily="66" charset="0"/>
              <a:cs typeface="Arial" panose="020B0604020202020204" pitchFamily="34" charset="0"/>
            </a:rPr>
            <a:t>Progress’ does, of course, include success in non-academic areas such as life skills, social and</a:t>
          </a:r>
          <a:r>
            <a:rPr lang="en-GB" sz="1200" dirty="0">
              <a:latin typeface="Comic Sans MS" panose="030F0702030302020204" pitchFamily="66" charset="0"/>
              <a:cs typeface="Arial" panose="020B0604020202020204" pitchFamily="34" charset="0"/>
            </a:rPr>
            <a:t> </a:t>
          </a:r>
          <a:r>
            <a:rPr lang="en-GB" sz="1200" b="0" i="0" baseline="0" dirty="0">
              <a:latin typeface="Comic Sans MS" panose="030F0702030302020204" pitchFamily="66" charset="0"/>
              <a:cs typeface="Arial" panose="020B0604020202020204" pitchFamily="34" charset="0"/>
            </a:rPr>
            <a:t>emotional development, etc and this is equally monitored and targeted.</a:t>
          </a:r>
          <a:endParaRPr lang="en-US" sz="1200" dirty="0">
            <a:latin typeface="Comic Sans MS" panose="030F0702030302020204" pitchFamily="66" charset="0"/>
            <a:cs typeface="Arial" panose="020B0604020202020204" pitchFamily="34" charset="0"/>
          </a:endParaRPr>
        </a:p>
      </dgm:t>
    </dgm:pt>
    <dgm:pt modelId="{D8BAF9D9-2ECC-4FDD-A843-8B8CCA8AF507}" type="parTrans" cxnId="{C118525E-FC18-408F-B430-4ABEF332BFB8}">
      <dgm:prSet/>
      <dgm:spPr/>
      <dgm:t>
        <a:bodyPr/>
        <a:lstStyle/>
        <a:p>
          <a:endParaRPr lang="en-US"/>
        </a:p>
      </dgm:t>
    </dgm:pt>
    <dgm:pt modelId="{D18AAFF9-4E06-49DD-98EE-D4FCCFFB608E}" type="sibTrans" cxnId="{C118525E-FC18-408F-B430-4ABEF332BFB8}">
      <dgm:prSet/>
      <dgm:spPr/>
      <dgm:t>
        <a:bodyPr/>
        <a:lstStyle/>
        <a:p>
          <a:endParaRPr lang="en-US"/>
        </a:p>
      </dgm:t>
    </dgm:pt>
    <dgm:pt modelId="{27D9CC32-AC69-4500-89A8-146B27311535}">
      <dgm:prSet custT="1"/>
      <dgm:spPr/>
      <dgm:t>
        <a:bodyPr/>
        <a:lstStyle/>
        <a:p>
          <a:r>
            <a:rPr lang="en-GB" sz="1200" b="0" i="0" baseline="0" dirty="0">
              <a:latin typeface="Comic Sans MS" panose="030F0702030302020204" pitchFamily="66" charset="0"/>
              <a:cs typeface="Arial" panose="020B0604020202020204" pitchFamily="34" charset="0"/>
            </a:rPr>
            <a:t>In addition to the school’s usual reporting process, students with SEND may also have:</a:t>
          </a:r>
          <a:endParaRPr lang="en-US" sz="1200" dirty="0">
            <a:latin typeface="Comic Sans MS" panose="030F0702030302020204" pitchFamily="66" charset="0"/>
            <a:cs typeface="Arial" panose="020B0604020202020204" pitchFamily="34" charset="0"/>
          </a:endParaRPr>
        </a:p>
      </dgm:t>
    </dgm:pt>
    <dgm:pt modelId="{6CCF3F01-5775-4D69-8669-AC3DA72F342B}" type="parTrans" cxnId="{2C790834-4439-4EEE-A4D7-FD502D9CBA7A}">
      <dgm:prSet/>
      <dgm:spPr/>
      <dgm:t>
        <a:bodyPr/>
        <a:lstStyle/>
        <a:p>
          <a:endParaRPr lang="en-US"/>
        </a:p>
      </dgm:t>
    </dgm:pt>
    <dgm:pt modelId="{E004B180-5213-4100-9D9B-84EC655F1F9F}" type="sibTrans" cxnId="{2C790834-4439-4EEE-A4D7-FD502D9CBA7A}">
      <dgm:prSet/>
      <dgm:spPr/>
      <dgm:t>
        <a:bodyPr/>
        <a:lstStyle/>
        <a:p>
          <a:endParaRPr lang="en-US"/>
        </a:p>
      </dgm:t>
    </dgm:pt>
    <dgm:pt modelId="{56EF8098-1DAB-4799-99CE-E821E0C79311}">
      <dgm:prSet custT="1"/>
      <dgm:spPr/>
      <dgm:t>
        <a:bodyPr/>
        <a:lstStyle/>
        <a:p>
          <a:r>
            <a:rPr lang="en-GB" sz="1200" b="0" i="0" baseline="0" dirty="0">
              <a:latin typeface="Comic Sans MS" panose="030F0702030302020204" pitchFamily="66" charset="0"/>
              <a:cs typeface="Arial" panose="020B0604020202020204" pitchFamily="34" charset="0"/>
            </a:rPr>
            <a:t>Interim progress meetings</a:t>
          </a:r>
          <a:endParaRPr lang="en-US" sz="1200" dirty="0">
            <a:latin typeface="Comic Sans MS" panose="030F0702030302020204" pitchFamily="66" charset="0"/>
            <a:cs typeface="Arial" panose="020B0604020202020204" pitchFamily="34" charset="0"/>
          </a:endParaRPr>
        </a:p>
      </dgm:t>
    </dgm:pt>
    <dgm:pt modelId="{04F622C3-78AE-4342-ACCB-0EA638E0AA18}" type="parTrans" cxnId="{1FC72FA1-79C8-40B3-85E4-575C8C78FA64}">
      <dgm:prSet/>
      <dgm:spPr/>
      <dgm:t>
        <a:bodyPr/>
        <a:lstStyle/>
        <a:p>
          <a:endParaRPr lang="en-US"/>
        </a:p>
      </dgm:t>
    </dgm:pt>
    <dgm:pt modelId="{09C4F121-0E74-405D-A9A2-9F50BC79693A}" type="sibTrans" cxnId="{1FC72FA1-79C8-40B3-85E4-575C8C78FA64}">
      <dgm:prSet/>
      <dgm:spPr/>
      <dgm:t>
        <a:bodyPr/>
        <a:lstStyle/>
        <a:p>
          <a:endParaRPr lang="en-US"/>
        </a:p>
      </dgm:t>
    </dgm:pt>
    <dgm:pt modelId="{E23132C1-BCF6-470F-9561-9AC203E0C973}">
      <dgm:prSet custT="1"/>
      <dgm:spPr/>
      <dgm:t>
        <a:bodyPr/>
        <a:lstStyle/>
        <a:p>
          <a:r>
            <a:rPr lang="en-GB" sz="1200" b="0" i="0" baseline="0" dirty="0">
              <a:latin typeface="Comic Sans MS" panose="030F0702030302020204" pitchFamily="66" charset="0"/>
              <a:cs typeface="Arial" panose="020B0604020202020204" pitchFamily="34" charset="0"/>
            </a:rPr>
            <a:t>Pupil Support Plan reviews</a:t>
          </a:r>
          <a:endParaRPr lang="en-US" sz="1200" dirty="0">
            <a:latin typeface="Comic Sans MS" panose="030F0702030302020204" pitchFamily="66" charset="0"/>
            <a:cs typeface="Arial" panose="020B0604020202020204" pitchFamily="34" charset="0"/>
          </a:endParaRPr>
        </a:p>
      </dgm:t>
    </dgm:pt>
    <dgm:pt modelId="{2EEFC724-1B5A-44AE-B657-3B56569695D4}" type="parTrans" cxnId="{303FCE12-3872-4CC4-894D-76CCC15EA9E2}">
      <dgm:prSet/>
      <dgm:spPr/>
      <dgm:t>
        <a:bodyPr/>
        <a:lstStyle/>
        <a:p>
          <a:endParaRPr lang="en-US"/>
        </a:p>
      </dgm:t>
    </dgm:pt>
    <dgm:pt modelId="{4916620D-36C8-4FDF-B623-EE3A95140FC8}" type="sibTrans" cxnId="{303FCE12-3872-4CC4-894D-76CCC15EA9E2}">
      <dgm:prSet/>
      <dgm:spPr/>
      <dgm:t>
        <a:bodyPr/>
        <a:lstStyle/>
        <a:p>
          <a:endParaRPr lang="en-US"/>
        </a:p>
      </dgm:t>
    </dgm:pt>
    <dgm:pt modelId="{9C655070-0974-450F-88A8-D480FDBF00AA}">
      <dgm:prSet custT="1"/>
      <dgm:spPr/>
      <dgm:t>
        <a:bodyPr/>
        <a:lstStyle/>
        <a:p>
          <a:r>
            <a:rPr lang="en-GB" sz="1200" b="0" i="0" baseline="0" dirty="0">
              <a:latin typeface="Comic Sans MS" panose="030F0702030302020204" pitchFamily="66" charset="0"/>
              <a:cs typeface="Arial" panose="020B0604020202020204" pitchFamily="34" charset="0"/>
            </a:rPr>
            <a:t>Meetings with outside agencies</a:t>
          </a:r>
          <a:endParaRPr lang="en-US" sz="1200" dirty="0">
            <a:latin typeface="Comic Sans MS" panose="030F0702030302020204" pitchFamily="66" charset="0"/>
            <a:cs typeface="Arial" panose="020B0604020202020204" pitchFamily="34" charset="0"/>
          </a:endParaRPr>
        </a:p>
      </dgm:t>
    </dgm:pt>
    <dgm:pt modelId="{11D99E83-AC34-485D-AF4E-F9CD9BD37D90}" type="parTrans" cxnId="{56D14AEA-5B4D-4C68-958D-C052C302002C}">
      <dgm:prSet/>
      <dgm:spPr/>
      <dgm:t>
        <a:bodyPr/>
        <a:lstStyle/>
        <a:p>
          <a:endParaRPr lang="en-US"/>
        </a:p>
      </dgm:t>
    </dgm:pt>
    <dgm:pt modelId="{699E1A3A-DCF4-41AE-BF33-36F44EECE0B4}" type="sibTrans" cxnId="{56D14AEA-5B4D-4C68-958D-C052C302002C}">
      <dgm:prSet/>
      <dgm:spPr/>
      <dgm:t>
        <a:bodyPr/>
        <a:lstStyle/>
        <a:p>
          <a:endParaRPr lang="en-US"/>
        </a:p>
      </dgm:t>
    </dgm:pt>
    <dgm:pt modelId="{702CF446-820C-4900-B830-A0D94F1C42A8}">
      <dgm:prSet custT="1"/>
      <dgm:spPr/>
      <dgm:t>
        <a:bodyPr/>
        <a:lstStyle/>
        <a:p>
          <a:r>
            <a:rPr lang="en-GB" sz="1200" b="0" i="0" baseline="0" dirty="0">
              <a:latin typeface="Comic Sans MS" panose="030F0702030302020204" pitchFamily="66" charset="0"/>
              <a:cs typeface="Arial" panose="020B0604020202020204" pitchFamily="34" charset="0"/>
            </a:rPr>
            <a:t>Specific meetings with other relevant members of staff</a:t>
          </a:r>
          <a:endParaRPr lang="en-US" sz="1200" dirty="0">
            <a:latin typeface="Comic Sans MS" panose="030F0702030302020204" pitchFamily="66" charset="0"/>
            <a:cs typeface="Arial" panose="020B0604020202020204" pitchFamily="34" charset="0"/>
          </a:endParaRPr>
        </a:p>
      </dgm:t>
    </dgm:pt>
    <dgm:pt modelId="{C65908CB-3467-48B6-995C-70F2D6F13896}" type="parTrans" cxnId="{F23B6A8C-8919-467E-9DD3-1BE979BE1122}">
      <dgm:prSet/>
      <dgm:spPr/>
      <dgm:t>
        <a:bodyPr/>
        <a:lstStyle/>
        <a:p>
          <a:endParaRPr lang="en-US"/>
        </a:p>
      </dgm:t>
    </dgm:pt>
    <dgm:pt modelId="{C00932E5-B399-4537-B0B8-485221660050}" type="sibTrans" cxnId="{F23B6A8C-8919-467E-9DD3-1BE979BE1122}">
      <dgm:prSet/>
      <dgm:spPr/>
      <dgm:t>
        <a:bodyPr/>
        <a:lstStyle/>
        <a:p>
          <a:endParaRPr lang="en-US"/>
        </a:p>
      </dgm:t>
    </dgm:pt>
    <dgm:pt modelId="{F9CC2781-3099-4033-BC26-30538955CBC9}">
      <dgm:prSet custT="1"/>
      <dgm:spPr/>
      <dgm:t>
        <a:bodyPr/>
        <a:lstStyle/>
        <a:p>
          <a:pPr algn="l"/>
          <a:r>
            <a:rPr lang="en-AU" sz="1200" b="0" i="0" baseline="0" dirty="0">
              <a:latin typeface="Comic Sans MS" panose="030F0702030302020204" pitchFamily="66" charset="0"/>
              <a:cs typeface="Arial" panose="020B0604020202020204" pitchFamily="34" charset="0"/>
            </a:rPr>
            <a:t>In addition, every child receiving SEND provision will also have a Pupil passport. Most will also have an individual learning plan (ILP) that is a cycle of APDR (Assess, Plan, Do Review).  These will be written and shared with you at times of review at the </a:t>
          </a:r>
          <a:r>
            <a:rPr lang="en-AU" sz="1200" dirty="0">
              <a:latin typeface="Comic Sans MS" panose="030F0702030302020204" pitchFamily="66" charset="0"/>
              <a:cs typeface="Arial" panose="020B0604020202020204" pitchFamily="34" charset="0"/>
            </a:rPr>
            <a:t>end of each term. At parent meetings these can be discussed</a:t>
          </a:r>
          <a:r>
            <a:rPr lang="en-AU" sz="1200" b="0" i="0" baseline="0" dirty="0">
              <a:latin typeface="Comic Sans MS" panose="030F0702030302020204" pitchFamily="66" charset="0"/>
              <a:cs typeface="Arial" panose="020B0604020202020204" pitchFamily="34" charset="0"/>
            </a:rPr>
            <a:t>.  Parent comments on the ILP’s are always encouraged and welcomed</a:t>
          </a:r>
          <a:r>
            <a:rPr lang="en-AU" sz="1400" b="0" i="0" baseline="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5CE4D482-7C99-467C-862C-4DC5F7C4789F}" type="parTrans" cxnId="{CA1F2CE3-CE33-4ABB-9FAD-927D3CBA059A}">
      <dgm:prSet/>
      <dgm:spPr/>
      <dgm:t>
        <a:bodyPr/>
        <a:lstStyle/>
        <a:p>
          <a:endParaRPr lang="en-US"/>
        </a:p>
      </dgm:t>
    </dgm:pt>
    <dgm:pt modelId="{5A570CE9-FF2F-4296-9129-35DD1B78BA9A}" type="sibTrans" cxnId="{CA1F2CE3-CE33-4ABB-9FAD-927D3CBA059A}">
      <dgm:prSet/>
      <dgm:spPr/>
      <dgm:t>
        <a:bodyPr/>
        <a:lstStyle/>
        <a:p>
          <a:endParaRPr lang="en-US"/>
        </a:p>
      </dgm:t>
    </dgm:pt>
    <dgm:pt modelId="{4271F6B1-E09D-40C1-BE51-5E8411F351F0}" type="pres">
      <dgm:prSet presAssocID="{3826A3C1-33E3-4DE6-B377-6F799769ADCC}" presName="Name0" presStyleCnt="0">
        <dgm:presLayoutVars>
          <dgm:dir/>
          <dgm:resizeHandles/>
        </dgm:presLayoutVars>
      </dgm:prSet>
      <dgm:spPr/>
    </dgm:pt>
    <dgm:pt modelId="{E28E51E4-808A-486B-A23F-DB7BC2C86401}" type="pres">
      <dgm:prSet presAssocID="{AB1EEC8D-66D2-4C66-97AE-E43A93438CFF}" presName="compNode" presStyleCnt="0"/>
      <dgm:spPr/>
    </dgm:pt>
    <dgm:pt modelId="{ADC224BB-7C5D-45F4-816D-79C4F733576E}" type="pres">
      <dgm:prSet presAssocID="{AB1EEC8D-66D2-4C66-97AE-E43A93438CFF}" presName="dummyConnPt" presStyleCnt="0"/>
      <dgm:spPr/>
    </dgm:pt>
    <dgm:pt modelId="{16AF9CA9-C225-422A-AD03-302AF9971005}" type="pres">
      <dgm:prSet presAssocID="{AB1EEC8D-66D2-4C66-97AE-E43A93438CFF}" presName="node" presStyleLbl="node1" presStyleIdx="0" presStyleCnt="4" custScaleX="140096" custScaleY="167956" custLinFactNeighborX="807" custLinFactNeighborY="-981">
        <dgm:presLayoutVars>
          <dgm:bulletEnabled val="1"/>
        </dgm:presLayoutVars>
      </dgm:prSet>
      <dgm:spPr/>
    </dgm:pt>
    <dgm:pt modelId="{1000CC89-7D99-4699-A48F-C846F9EB8B00}" type="pres">
      <dgm:prSet presAssocID="{F812B379-6546-40A8-A603-B4498BEE5903}" presName="sibTrans" presStyleLbl="bgSibTrans2D1" presStyleIdx="0" presStyleCnt="3"/>
      <dgm:spPr/>
    </dgm:pt>
    <dgm:pt modelId="{BA31C79A-3A5D-4DDB-853C-97D31A1DFC76}" type="pres">
      <dgm:prSet presAssocID="{8C3720C8-ADF9-4394-A87B-224CE7DDBAD1}" presName="compNode" presStyleCnt="0"/>
      <dgm:spPr/>
    </dgm:pt>
    <dgm:pt modelId="{2AD87C24-20D1-461F-B8DF-00091CA305F7}" type="pres">
      <dgm:prSet presAssocID="{8C3720C8-ADF9-4394-A87B-224CE7DDBAD1}" presName="dummyConnPt" presStyleCnt="0"/>
      <dgm:spPr/>
    </dgm:pt>
    <dgm:pt modelId="{99D7F183-BB69-4FC7-B2F9-028B0161405A}" type="pres">
      <dgm:prSet presAssocID="{8C3720C8-ADF9-4394-A87B-224CE7DDBAD1}" presName="node" presStyleLbl="node1" presStyleIdx="1" presStyleCnt="4" custScaleX="88088" custScaleY="61286">
        <dgm:presLayoutVars>
          <dgm:bulletEnabled val="1"/>
        </dgm:presLayoutVars>
      </dgm:prSet>
      <dgm:spPr/>
    </dgm:pt>
    <dgm:pt modelId="{E80ECB28-7805-4BD3-98A0-32573D952094}" type="pres">
      <dgm:prSet presAssocID="{D18AAFF9-4E06-49DD-98EE-D4FCCFFB608E}" presName="sibTrans" presStyleLbl="bgSibTrans2D1" presStyleIdx="1" presStyleCnt="3"/>
      <dgm:spPr/>
    </dgm:pt>
    <dgm:pt modelId="{580C762C-2962-46D8-85EE-DF242F8AAA4B}" type="pres">
      <dgm:prSet presAssocID="{27D9CC32-AC69-4500-89A8-146B27311535}" presName="compNode" presStyleCnt="0"/>
      <dgm:spPr/>
    </dgm:pt>
    <dgm:pt modelId="{1E5D4BE3-BAAE-4BB7-B71F-776C9F260521}" type="pres">
      <dgm:prSet presAssocID="{27D9CC32-AC69-4500-89A8-146B27311535}" presName="dummyConnPt" presStyleCnt="0"/>
      <dgm:spPr/>
    </dgm:pt>
    <dgm:pt modelId="{D09B30C9-A155-40CD-BBC7-0407A38F85E1}" type="pres">
      <dgm:prSet presAssocID="{27D9CC32-AC69-4500-89A8-146B27311535}" presName="node" presStyleLbl="node1" presStyleIdx="2" presStyleCnt="4" custScaleX="88475" custScaleY="94182" custLinFactNeighborX="553" custLinFactNeighborY="-7242">
        <dgm:presLayoutVars>
          <dgm:bulletEnabled val="1"/>
        </dgm:presLayoutVars>
      </dgm:prSet>
      <dgm:spPr/>
    </dgm:pt>
    <dgm:pt modelId="{37AFCF5B-B3D8-4FE9-AB7C-5C1A512D2465}" type="pres">
      <dgm:prSet presAssocID="{E004B180-5213-4100-9D9B-84EC655F1F9F}" presName="sibTrans" presStyleLbl="bgSibTrans2D1" presStyleIdx="2" presStyleCnt="3"/>
      <dgm:spPr/>
    </dgm:pt>
    <dgm:pt modelId="{BBC8BB4B-BD8A-4A3A-8B26-A45698B461C7}" type="pres">
      <dgm:prSet presAssocID="{F9CC2781-3099-4033-BC26-30538955CBC9}" presName="compNode" presStyleCnt="0"/>
      <dgm:spPr/>
    </dgm:pt>
    <dgm:pt modelId="{3808F480-D1D4-443C-B2B6-DB64A906B0E7}" type="pres">
      <dgm:prSet presAssocID="{F9CC2781-3099-4033-BC26-30538955CBC9}" presName="dummyConnPt" presStyleCnt="0"/>
      <dgm:spPr/>
    </dgm:pt>
    <dgm:pt modelId="{AECE62D9-F34F-440C-AE49-FB96DACDD336}" type="pres">
      <dgm:prSet presAssocID="{F9CC2781-3099-4033-BC26-30538955CBC9}" presName="node" presStyleLbl="node1" presStyleIdx="3" presStyleCnt="4" custScaleX="99009" custScaleY="107010" custLinFactNeighborX="25528" custLinFactNeighborY="-18337">
        <dgm:presLayoutVars>
          <dgm:bulletEnabled val="1"/>
        </dgm:presLayoutVars>
      </dgm:prSet>
      <dgm:spPr/>
    </dgm:pt>
  </dgm:ptLst>
  <dgm:cxnLst>
    <dgm:cxn modelId="{303FCE12-3872-4CC4-894D-76CCC15EA9E2}" srcId="{27D9CC32-AC69-4500-89A8-146B27311535}" destId="{E23132C1-BCF6-470F-9561-9AC203E0C973}" srcOrd="1" destOrd="0" parTransId="{2EEFC724-1B5A-44AE-B657-3B56569695D4}" sibTransId="{4916620D-36C8-4FDF-B623-EE3A95140FC8}"/>
    <dgm:cxn modelId="{B66FD01D-7393-4340-B8A2-EA201A74DE14}" type="presOf" srcId="{27D9CC32-AC69-4500-89A8-146B27311535}" destId="{D09B30C9-A155-40CD-BBC7-0407A38F85E1}" srcOrd="0" destOrd="0" presId="urn:microsoft.com/office/officeart/2005/8/layout/bProcess4"/>
    <dgm:cxn modelId="{F50E872A-CB28-4555-A01C-E8061F3A095E}" type="presOf" srcId="{E004B180-5213-4100-9D9B-84EC655F1F9F}" destId="{37AFCF5B-B3D8-4FE9-AB7C-5C1A512D2465}" srcOrd="0" destOrd="0" presId="urn:microsoft.com/office/officeart/2005/8/layout/bProcess4"/>
    <dgm:cxn modelId="{2C790834-4439-4EEE-A4D7-FD502D9CBA7A}" srcId="{3826A3C1-33E3-4DE6-B377-6F799769ADCC}" destId="{27D9CC32-AC69-4500-89A8-146B27311535}" srcOrd="2" destOrd="0" parTransId="{6CCF3F01-5775-4D69-8669-AC3DA72F342B}" sibTransId="{E004B180-5213-4100-9D9B-84EC655F1F9F}"/>
    <dgm:cxn modelId="{923E253D-6D11-4CF8-9E67-88FF398E6456}" type="presOf" srcId="{56EF8098-1DAB-4799-99CE-E821E0C79311}" destId="{D09B30C9-A155-40CD-BBC7-0407A38F85E1}" srcOrd="0" destOrd="1" presId="urn:microsoft.com/office/officeart/2005/8/layout/bProcess4"/>
    <dgm:cxn modelId="{C118525E-FC18-408F-B430-4ABEF332BFB8}" srcId="{3826A3C1-33E3-4DE6-B377-6F799769ADCC}" destId="{8C3720C8-ADF9-4394-A87B-224CE7DDBAD1}" srcOrd="1" destOrd="0" parTransId="{D8BAF9D9-2ECC-4FDD-A843-8B8CCA8AF507}" sibTransId="{D18AAFF9-4E06-49DD-98EE-D4FCCFFB608E}"/>
    <dgm:cxn modelId="{47380256-A030-4A83-A5C3-38E707EC14A3}" type="presOf" srcId="{D18AAFF9-4E06-49DD-98EE-D4FCCFFB608E}" destId="{E80ECB28-7805-4BD3-98A0-32573D952094}" srcOrd="0" destOrd="0" presId="urn:microsoft.com/office/officeart/2005/8/layout/bProcess4"/>
    <dgm:cxn modelId="{CDC1027E-8181-43EA-9A95-8C4A86AF50F4}" type="presOf" srcId="{F812B379-6546-40A8-A603-B4498BEE5903}" destId="{1000CC89-7D99-4699-A48F-C846F9EB8B00}" srcOrd="0" destOrd="0" presId="urn:microsoft.com/office/officeart/2005/8/layout/bProcess4"/>
    <dgm:cxn modelId="{EC81BA84-41E3-4835-BB6F-C2F7ACDF9F2D}" srcId="{3826A3C1-33E3-4DE6-B377-6F799769ADCC}" destId="{AB1EEC8D-66D2-4C66-97AE-E43A93438CFF}" srcOrd="0" destOrd="0" parTransId="{12876E0B-24CA-4A6E-B618-0EBDF130AEE3}" sibTransId="{F812B379-6546-40A8-A603-B4498BEE5903}"/>
    <dgm:cxn modelId="{F23B6A8C-8919-467E-9DD3-1BE979BE1122}" srcId="{27D9CC32-AC69-4500-89A8-146B27311535}" destId="{702CF446-820C-4900-B830-A0D94F1C42A8}" srcOrd="3" destOrd="0" parTransId="{C65908CB-3467-48B6-995C-70F2D6F13896}" sibTransId="{C00932E5-B399-4537-B0B8-485221660050}"/>
    <dgm:cxn modelId="{1FC72FA1-79C8-40B3-85E4-575C8C78FA64}" srcId="{27D9CC32-AC69-4500-89A8-146B27311535}" destId="{56EF8098-1DAB-4799-99CE-E821E0C79311}" srcOrd="0" destOrd="0" parTransId="{04F622C3-78AE-4342-ACCB-0EA638E0AA18}" sibTransId="{09C4F121-0E74-405D-A9A2-9F50BC79693A}"/>
    <dgm:cxn modelId="{655914AB-E72A-472E-9093-1C99422C4A5C}" type="presOf" srcId="{8C3720C8-ADF9-4394-A87B-224CE7DDBAD1}" destId="{99D7F183-BB69-4FC7-B2F9-028B0161405A}" srcOrd="0" destOrd="0" presId="urn:microsoft.com/office/officeart/2005/8/layout/bProcess4"/>
    <dgm:cxn modelId="{605FC1B2-14E0-4EF0-AD8F-9018020742C5}" type="presOf" srcId="{702CF446-820C-4900-B830-A0D94F1C42A8}" destId="{D09B30C9-A155-40CD-BBC7-0407A38F85E1}" srcOrd="0" destOrd="4" presId="urn:microsoft.com/office/officeart/2005/8/layout/bProcess4"/>
    <dgm:cxn modelId="{638D14BB-BE88-42DB-A15D-BDB9CAF23D73}" type="presOf" srcId="{9C655070-0974-450F-88A8-D480FDBF00AA}" destId="{D09B30C9-A155-40CD-BBC7-0407A38F85E1}" srcOrd="0" destOrd="3" presId="urn:microsoft.com/office/officeart/2005/8/layout/bProcess4"/>
    <dgm:cxn modelId="{0344D5BB-7C79-4F06-8E6A-09D428F71261}" type="presOf" srcId="{AB1EEC8D-66D2-4C66-97AE-E43A93438CFF}" destId="{16AF9CA9-C225-422A-AD03-302AF9971005}" srcOrd="0" destOrd="0" presId="urn:microsoft.com/office/officeart/2005/8/layout/bProcess4"/>
    <dgm:cxn modelId="{813261DA-7C2E-4FBC-8678-619C5657A162}" type="presOf" srcId="{3826A3C1-33E3-4DE6-B377-6F799769ADCC}" destId="{4271F6B1-E09D-40C1-BE51-5E8411F351F0}" srcOrd="0" destOrd="0" presId="urn:microsoft.com/office/officeart/2005/8/layout/bProcess4"/>
    <dgm:cxn modelId="{A8A946DB-9A2F-45E5-AB0E-2F9DCB485116}" type="presOf" srcId="{E23132C1-BCF6-470F-9561-9AC203E0C973}" destId="{D09B30C9-A155-40CD-BBC7-0407A38F85E1}" srcOrd="0" destOrd="2" presId="urn:microsoft.com/office/officeart/2005/8/layout/bProcess4"/>
    <dgm:cxn modelId="{CA1F2CE3-CE33-4ABB-9FAD-927D3CBA059A}" srcId="{3826A3C1-33E3-4DE6-B377-6F799769ADCC}" destId="{F9CC2781-3099-4033-BC26-30538955CBC9}" srcOrd="3" destOrd="0" parTransId="{5CE4D482-7C99-467C-862C-4DC5F7C4789F}" sibTransId="{5A570CE9-FF2F-4296-9129-35DD1B78BA9A}"/>
    <dgm:cxn modelId="{56D14AEA-5B4D-4C68-958D-C052C302002C}" srcId="{27D9CC32-AC69-4500-89A8-146B27311535}" destId="{9C655070-0974-450F-88A8-D480FDBF00AA}" srcOrd="2" destOrd="0" parTransId="{11D99E83-AC34-485D-AF4E-F9CD9BD37D90}" sibTransId="{699E1A3A-DCF4-41AE-BF33-36F44EECE0B4}"/>
    <dgm:cxn modelId="{B17441F9-27C0-4AB9-8F1B-5CB5B860E53B}" type="presOf" srcId="{F9CC2781-3099-4033-BC26-30538955CBC9}" destId="{AECE62D9-F34F-440C-AE49-FB96DACDD336}" srcOrd="0" destOrd="0" presId="urn:microsoft.com/office/officeart/2005/8/layout/bProcess4"/>
    <dgm:cxn modelId="{457BB14D-F64A-4F16-AAA1-968F3D74A83D}" type="presParOf" srcId="{4271F6B1-E09D-40C1-BE51-5E8411F351F0}" destId="{E28E51E4-808A-486B-A23F-DB7BC2C86401}" srcOrd="0" destOrd="0" presId="urn:microsoft.com/office/officeart/2005/8/layout/bProcess4"/>
    <dgm:cxn modelId="{4C9278B8-20BE-47B6-BE3F-D9F8429F1083}" type="presParOf" srcId="{E28E51E4-808A-486B-A23F-DB7BC2C86401}" destId="{ADC224BB-7C5D-45F4-816D-79C4F733576E}" srcOrd="0" destOrd="0" presId="urn:microsoft.com/office/officeart/2005/8/layout/bProcess4"/>
    <dgm:cxn modelId="{AD68E92E-4A61-4A96-B9BF-F37767A4F364}" type="presParOf" srcId="{E28E51E4-808A-486B-A23F-DB7BC2C86401}" destId="{16AF9CA9-C225-422A-AD03-302AF9971005}" srcOrd="1" destOrd="0" presId="urn:microsoft.com/office/officeart/2005/8/layout/bProcess4"/>
    <dgm:cxn modelId="{8B3B8C72-52FF-4FD4-BAC1-AD02A713176B}" type="presParOf" srcId="{4271F6B1-E09D-40C1-BE51-5E8411F351F0}" destId="{1000CC89-7D99-4699-A48F-C846F9EB8B00}" srcOrd="1" destOrd="0" presId="urn:microsoft.com/office/officeart/2005/8/layout/bProcess4"/>
    <dgm:cxn modelId="{D1996FED-E477-4359-B002-5828BF0A2B17}" type="presParOf" srcId="{4271F6B1-E09D-40C1-BE51-5E8411F351F0}" destId="{BA31C79A-3A5D-4DDB-853C-97D31A1DFC76}" srcOrd="2" destOrd="0" presId="urn:microsoft.com/office/officeart/2005/8/layout/bProcess4"/>
    <dgm:cxn modelId="{2FD95C06-7A05-4922-B317-464B32C211EA}" type="presParOf" srcId="{BA31C79A-3A5D-4DDB-853C-97D31A1DFC76}" destId="{2AD87C24-20D1-461F-B8DF-00091CA305F7}" srcOrd="0" destOrd="0" presId="urn:microsoft.com/office/officeart/2005/8/layout/bProcess4"/>
    <dgm:cxn modelId="{3B8788D7-D38B-4EDD-9960-8776F1F83551}" type="presParOf" srcId="{BA31C79A-3A5D-4DDB-853C-97D31A1DFC76}" destId="{99D7F183-BB69-4FC7-B2F9-028B0161405A}" srcOrd="1" destOrd="0" presId="urn:microsoft.com/office/officeart/2005/8/layout/bProcess4"/>
    <dgm:cxn modelId="{DFDDD703-A40B-48BB-B3BF-ADA01DB40D2B}" type="presParOf" srcId="{4271F6B1-E09D-40C1-BE51-5E8411F351F0}" destId="{E80ECB28-7805-4BD3-98A0-32573D952094}" srcOrd="3" destOrd="0" presId="urn:microsoft.com/office/officeart/2005/8/layout/bProcess4"/>
    <dgm:cxn modelId="{58224613-FD65-474E-B316-A33088D91079}" type="presParOf" srcId="{4271F6B1-E09D-40C1-BE51-5E8411F351F0}" destId="{580C762C-2962-46D8-85EE-DF242F8AAA4B}" srcOrd="4" destOrd="0" presId="urn:microsoft.com/office/officeart/2005/8/layout/bProcess4"/>
    <dgm:cxn modelId="{A139572F-707F-471C-B60A-D59D9DC3B97C}" type="presParOf" srcId="{580C762C-2962-46D8-85EE-DF242F8AAA4B}" destId="{1E5D4BE3-BAAE-4BB7-B71F-776C9F260521}" srcOrd="0" destOrd="0" presId="urn:microsoft.com/office/officeart/2005/8/layout/bProcess4"/>
    <dgm:cxn modelId="{619B0B94-02E7-4238-9CAA-DD3906BA1385}" type="presParOf" srcId="{580C762C-2962-46D8-85EE-DF242F8AAA4B}" destId="{D09B30C9-A155-40CD-BBC7-0407A38F85E1}" srcOrd="1" destOrd="0" presId="urn:microsoft.com/office/officeart/2005/8/layout/bProcess4"/>
    <dgm:cxn modelId="{13A35A99-A45A-4487-8C61-AED291D93F97}" type="presParOf" srcId="{4271F6B1-E09D-40C1-BE51-5E8411F351F0}" destId="{37AFCF5B-B3D8-4FE9-AB7C-5C1A512D2465}" srcOrd="5" destOrd="0" presId="urn:microsoft.com/office/officeart/2005/8/layout/bProcess4"/>
    <dgm:cxn modelId="{C8D3AC04-11E5-4E12-B5DA-5035A5EC83A0}" type="presParOf" srcId="{4271F6B1-E09D-40C1-BE51-5E8411F351F0}" destId="{BBC8BB4B-BD8A-4A3A-8B26-A45698B461C7}" srcOrd="6" destOrd="0" presId="urn:microsoft.com/office/officeart/2005/8/layout/bProcess4"/>
    <dgm:cxn modelId="{DBF2F632-AF5B-42EE-81A8-D5A82D40F093}" type="presParOf" srcId="{BBC8BB4B-BD8A-4A3A-8B26-A45698B461C7}" destId="{3808F480-D1D4-443C-B2B6-DB64A906B0E7}" srcOrd="0" destOrd="0" presId="urn:microsoft.com/office/officeart/2005/8/layout/bProcess4"/>
    <dgm:cxn modelId="{34BC3FD2-3810-49CE-B6B3-542E40216140}" type="presParOf" srcId="{BBC8BB4B-BD8A-4A3A-8B26-A45698B461C7}" destId="{AECE62D9-F34F-440C-AE49-FB96DACDD336}"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A2BAE5-2780-474E-A14A-987EF0559A1D}"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48FB47D8-3250-4223-8870-986BFA90AB05}">
      <dgm:prSet custT="1"/>
      <dgm:spPr/>
      <dgm:t>
        <a:bodyPr/>
        <a:lstStyle/>
        <a:p>
          <a:pPr algn="l"/>
          <a:r>
            <a:rPr lang="en-US" sz="1400" dirty="0">
              <a:latin typeface="Comic Sans MS" panose="030F0702030302020204" pitchFamily="66" charset="0"/>
              <a:cs typeface="Arial" panose="020B0604020202020204" pitchFamily="34" charset="0"/>
            </a:rPr>
            <a:t>The staff team, has</a:t>
          </a:r>
          <a:r>
            <a:rPr lang="en-GB" sz="1400" dirty="0">
              <a:latin typeface="Comic Sans MS" panose="030F0702030302020204" pitchFamily="66" charset="0"/>
              <a:cs typeface="Arial" panose="020B0604020202020204" pitchFamily="34" charset="0"/>
            </a:rPr>
            <a:t> experience supporting children with</a:t>
          </a:r>
          <a:r>
            <a:rPr lang="en-US" sz="1400" dirty="0">
              <a:latin typeface="Comic Sans MS" panose="030F0702030302020204" pitchFamily="66" charset="0"/>
              <a:cs typeface="Arial" panose="020B0604020202020204" pitchFamily="34" charset="0"/>
            </a:rPr>
            <a:t> dyslexia, autistic spectrum condition, </a:t>
          </a:r>
          <a:r>
            <a:rPr lang="en-GB" sz="1400" dirty="0">
              <a:latin typeface="Comic Sans MS" panose="030F0702030302020204" pitchFamily="66" charset="0"/>
              <a:cs typeface="Arial" panose="020B0604020202020204" pitchFamily="34" charset="0"/>
            </a:rPr>
            <a:t>ADHD, social and emotional difficulties, </a:t>
          </a:r>
          <a:r>
            <a:rPr lang="en-US" sz="1400" dirty="0">
              <a:latin typeface="Comic Sans MS" panose="030F0702030302020204" pitchFamily="66" charset="0"/>
              <a:cs typeface="Arial" panose="020B0604020202020204" pitchFamily="34" charset="0"/>
            </a:rPr>
            <a:t>speech and language </a:t>
          </a:r>
          <a:r>
            <a:rPr lang="en-GB" sz="1400" dirty="0">
              <a:latin typeface="Comic Sans MS" panose="030F0702030302020204" pitchFamily="66" charset="0"/>
              <a:cs typeface="Arial" panose="020B0604020202020204" pitchFamily="34" charset="0"/>
            </a:rPr>
            <a:t>difficulties, general learning difficulties </a:t>
          </a:r>
          <a:r>
            <a:rPr lang="en-US" sz="1400" dirty="0">
              <a:latin typeface="Comic Sans MS" panose="030F0702030302020204" pitchFamily="66" charset="0"/>
              <a:cs typeface="Arial" panose="020B0604020202020204" pitchFamily="34" charset="0"/>
            </a:rPr>
            <a:t>and physical/sensory needs. </a:t>
          </a:r>
        </a:p>
      </dgm:t>
    </dgm:pt>
    <dgm:pt modelId="{918C9BD6-5D5A-400B-931C-4912C541B2F3}" type="parTrans" cxnId="{B991A561-16BB-4E3F-8039-96E51B425972}">
      <dgm:prSet/>
      <dgm:spPr/>
      <dgm:t>
        <a:bodyPr/>
        <a:lstStyle/>
        <a:p>
          <a:endParaRPr lang="en-US"/>
        </a:p>
      </dgm:t>
    </dgm:pt>
    <dgm:pt modelId="{2F5B1755-E2BB-4F89-B198-76A74BCE54B5}" type="sibTrans" cxnId="{B991A561-16BB-4E3F-8039-96E51B425972}">
      <dgm:prSet/>
      <dgm:spPr/>
      <dgm:t>
        <a:bodyPr/>
        <a:lstStyle/>
        <a:p>
          <a:endParaRPr lang="en-US"/>
        </a:p>
      </dgm:t>
    </dgm:pt>
    <dgm:pt modelId="{3FDF2859-03EF-4949-9F7C-B84F3755D5AB}">
      <dgm:prSet custT="1"/>
      <dgm:spPr/>
      <dgm:t>
        <a:bodyPr/>
        <a:lstStyle/>
        <a:p>
          <a:pPr algn="l"/>
          <a:r>
            <a:rPr lang="en-GB" sz="1600" b="0" dirty="0">
              <a:latin typeface="Comic Sans MS" panose="030F0702030302020204" pitchFamily="66" charset="0"/>
              <a:cs typeface="Arial" panose="020B0604020202020204" pitchFamily="34" charset="0"/>
            </a:rPr>
            <a:t>When needed we can seek advice from services such as:</a:t>
          </a:r>
          <a:endParaRPr lang="en-US" sz="1600" b="0" dirty="0">
            <a:latin typeface="Comic Sans MS" panose="030F0702030302020204" pitchFamily="66" charset="0"/>
            <a:cs typeface="Arial" panose="020B0604020202020204" pitchFamily="34" charset="0"/>
          </a:endParaRPr>
        </a:p>
      </dgm:t>
    </dgm:pt>
    <dgm:pt modelId="{6416B442-5A48-41F0-B5EC-B7A6C5D02F6D}" type="parTrans" cxnId="{D2CE9F27-61C1-484B-9E12-6297402959CA}">
      <dgm:prSet/>
      <dgm:spPr/>
      <dgm:t>
        <a:bodyPr/>
        <a:lstStyle/>
        <a:p>
          <a:endParaRPr lang="en-US"/>
        </a:p>
      </dgm:t>
    </dgm:pt>
    <dgm:pt modelId="{2F1872AB-49E4-470A-96CF-D1515CE5481B}" type="sibTrans" cxnId="{D2CE9F27-61C1-484B-9E12-6297402959CA}">
      <dgm:prSet/>
      <dgm:spPr/>
      <dgm:t>
        <a:bodyPr/>
        <a:lstStyle/>
        <a:p>
          <a:endParaRPr lang="en-US"/>
        </a:p>
      </dgm:t>
    </dgm:pt>
    <dgm:pt modelId="{5589565F-4F7C-46E2-A8A0-8BDF7B82AF65}">
      <dgm:prSet custT="1"/>
      <dgm:spPr>
        <a:solidFill>
          <a:schemeClr val="accent3">
            <a:lumMod val="60000"/>
            <a:lumOff val="40000"/>
            <a:alpha val="90000"/>
          </a:schemeClr>
        </a:solidFill>
      </dgm:spPr>
      <dgm:t>
        <a:bodyPr/>
        <a:lstStyle/>
        <a:p>
          <a:r>
            <a:rPr lang="en-GB" sz="1200" dirty="0">
              <a:latin typeface="Arial"/>
              <a:cs typeface="Arial"/>
            </a:rPr>
            <a:t>Children and Young People’s Therapy Service (including Speech &amp; Language Therapists,</a:t>
          </a:r>
          <a:endParaRPr lang="en-US" sz="1200" dirty="0">
            <a:latin typeface="Arial"/>
            <a:cs typeface="Arial"/>
          </a:endParaRPr>
        </a:p>
      </dgm:t>
    </dgm:pt>
    <dgm:pt modelId="{720B38C2-EDC9-4405-9F02-C1513DBCEEED}" type="parTrans" cxnId="{D9679A96-C65E-44B2-8F45-171554F7A51E}">
      <dgm:prSet/>
      <dgm:spPr/>
      <dgm:t>
        <a:bodyPr/>
        <a:lstStyle/>
        <a:p>
          <a:endParaRPr lang="en-US"/>
        </a:p>
      </dgm:t>
    </dgm:pt>
    <dgm:pt modelId="{195BAABF-73A9-4C4D-B0A6-CF88DD22C899}" type="sibTrans" cxnId="{D9679A96-C65E-44B2-8F45-171554F7A51E}">
      <dgm:prSet/>
      <dgm:spPr/>
      <dgm:t>
        <a:bodyPr/>
        <a:lstStyle/>
        <a:p>
          <a:endParaRPr lang="en-US"/>
        </a:p>
      </dgm:t>
    </dgm:pt>
    <dgm:pt modelId="{3A195226-A27D-4DE0-B15B-1801A31F1E02}">
      <dgm:prSet custT="1"/>
      <dgm:spPr>
        <a:solidFill>
          <a:schemeClr val="accent3">
            <a:lumMod val="60000"/>
            <a:lumOff val="40000"/>
            <a:alpha val="90000"/>
          </a:schemeClr>
        </a:solidFill>
      </dgm:spPr>
      <dgm:t>
        <a:bodyPr/>
        <a:lstStyle/>
        <a:p>
          <a:r>
            <a:rPr lang="en-GB" sz="1200" dirty="0">
              <a:latin typeface="Arial"/>
              <a:cs typeface="Arial"/>
            </a:rPr>
            <a:t>Occupational Therapists, etc)</a:t>
          </a:r>
          <a:endParaRPr lang="en-US" sz="1200" dirty="0">
            <a:latin typeface="Arial"/>
            <a:cs typeface="Arial"/>
          </a:endParaRPr>
        </a:p>
      </dgm:t>
    </dgm:pt>
    <dgm:pt modelId="{F2921746-4F20-4779-AC1E-410F42FB5479}" type="parTrans" cxnId="{A8CC7955-1AC3-4633-8E5F-50CE97A29671}">
      <dgm:prSet/>
      <dgm:spPr/>
      <dgm:t>
        <a:bodyPr/>
        <a:lstStyle/>
        <a:p>
          <a:endParaRPr lang="en-US"/>
        </a:p>
      </dgm:t>
    </dgm:pt>
    <dgm:pt modelId="{B511070F-B47F-4F01-90DA-B5487F97CA55}" type="sibTrans" cxnId="{A8CC7955-1AC3-4633-8E5F-50CE97A29671}">
      <dgm:prSet/>
      <dgm:spPr/>
      <dgm:t>
        <a:bodyPr/>
        <a:lstStyle/>
        <a:p>
          <a:endParaRPr lang="en-US"/>
        </a:p>
      </dgm:t>
    </dgm:pt>
    <dgm:pt modelId="{51A10E62-7FF4-44B6-80D2-742959A82314}">
      <dgm:prSet custT="1"/>
      <dgm:spPr>
        <a:solidFill>
          <a:schemeClr val="accent3">
            <a:lumMod val="60000"/>
            <a:lumOff val="40000"/>
            <a:alpha val="90000"/>
          </a:schemeClr>
        </a:solidFill>
      </dgm:spPr>
      <dgm:t>
        <a:bodyPr/>
        <a:lstStyle/>
        <a:p>
          <a:pPr rtl="0"/>
          <a:r>
            <a:rPr lang="en-GB" sz="1200" dirty="0">
              <a:latin typeface="Arial"/>
              <a:cs typeface="Arial"/>
            </a:rPr>
            <a:t>Local Authority Advisory Teachers from virtual schools</a:t>
          </a:r>
        </a:p>
      </dgm:t>
    </dgm:pt>
    <dgm:pt modelId="{9B33B30C-D4CF-45BD-A9A7-D88F02B3E0FD}" type="parTrans" cxnId="{2BE86E92-C197-4B43-B51C-A7400E9E60E8}">
      <dgm:prSet/>
      <dgm:spPr/>
      <dgm:t>
        <a:bodyPr/>
        <a:lstStyle/>
        <a:p>
          <a:endParaRPr lang="en-US"/>
        </a:p>
      </dgm:t>
    </dgm:pt>
    <dgm:pt modelId="{D051011D-DC94-42A3-B68B-0C544074C7D5}" type="sibTrans" cxnId="{2BE86E92-C197-4B43-B51C-A7400E9E60E8}">
      <dgm:prSet/>
      <dgm:spPr/>
      <dgm:t>
        <a:bodyPr/>
        <a:lstStyle/>
        <a:p>
          <a:endParaRPr lang="en-US"/>
        </a:p>
      </dgm:t>
    </dgm:pt>
    <dgm:pt modelId="{680E712E-D7D3-469E-A954-2BDA19AE1974}">
      <dgm:prSet custT="1"/>
      <dgm:spPr>
        <a:solidFill>
          <a:schemeClr val="accent3">
            <a:lumMod val="60000"/>
            <a:lumOff val="40000"/>
            <a:alpha val="90000"/>
          </a:schemeClr>
        </a:solidFill>
      </dgm:spPr>
      <dgm:t>
        <a:bodyPr/>
        <a:lstStyle/>
        <a:p>
          <a:pPr rtl="0"/>
          <a:r>
            <a:rPr lang="en-GB" sz="1200" dirty="0">
              <a:latin typeface="Arial"/>
              <a:cs typeface="Arial"/>
            </a:rPr>
            <a:t>Taunton Deane Partnership College (TDPC) - outreach service for SEMH needs (Social, Emotional and Mental Health)</a:t>
          </a:r>
          <a:endParaRPr lang="en-US" sz="1200" dirty="0">
            <a:latin typeface="Arial"/>
            <a:cs typeface="Arial"/>
          </a:endParaRPr>
        </a:p>
      </dgm:t>
    </dgm:pt>
    <dgm:pt modelId="{15FCFC54-E51F-4663-A53F-8164A44CA202}" type="parTrans" cxnId="{91EFE311-6808-4DC9-B69B-FB3AEBC05CAF}">
      <dgm:prSet/>
      <dgm:spPr/>
      <dgm:t>
        <a:bodyPr/>
        <a:lstStyle/>
        <a:p>
          <a:endParaRPr lang="en-US"/>
        </a:p>
      </dgm:t>
    </dgm:pt>
    <dgm:pt modelId="{52028FF7-F9B5-4470-8DAF-3B743AFA1917}" type="sibTrans" cxnId="{91EFE311-6808-4DC9-B69B-FB3AEBC05CAF}">
      <dgm:prSet/>
      <dgm:spPr/>
      <dgm:t>
        <a:bodyPr/>
        <a:lstStyle/>
        <a:p>
          <a:endParaRPr lang="en-US"/>
        </a:p>
      </dgm:t>
    </dgm:pt>
    <dgm:pt modelId="{C958AEC6-C8F4-4647-BDD7-5D77C8775433}">
      <dgm:prSet custT="1"/>
      <dgm:spPr>
        <a:solidFill>
          <a:schemeClr val="accent3">
            <a:lumMod val="60000"/>
            <a:lumOff val="40000"/>
            <a:alpha val="90000"/>
          </a:schemeClr>
        </a:solidFill>
      </dgm:spPr>
      <dgm:t>
        <a:bodyPr/>
        <a:lstStyle/>
        <a:p>
          <a:r>
            <a:rPr lang="en-US" sz="1200" dirty="0">
              <a:latin typeface="Arial"/>
              <a:cs typeface="Arial"/>
            </a:rPr>
            <a:t>Child and Adolescent Mental Health Service (CAMHS)</a:t>
          </a:r>
        </a:p>
      </dgm:t>
    </dgm:pt>
    <dgm:pt modelId="{7ED04EEC-406E-4494-8758-BF3C308D6618}" type="parTrans" cxnId="{C64DBD20-3293-4016-9162-C76A5AD3305C}">
      <dgm:prSet/>
      <dgm:spPr/>
      <dgm:t>
        <a:bodyPr/>
        <a:lstStyle/>
        <a:p>
          <a:endParaRPr lang="en-US"/>
        </a:p>
      </dgm:t>
    </dgm:pt>
    <dgm:pt modelId="{E5B438AA-86C5-43EF-8E8F-FAEBDDD0CECF}" type="sibTrans" cxnId="{C64DBD20-3293-4016-9162-C76A5AD3305C}">
      <dgm:prSet/>
      <dgm:spPr/>
      <dgm:t>
        <a:bodyPr/>
        <a:lstStyle/>
        <a:p>
          <a:endParaRPr lang="en-US"/>
        </a:p>
      </dgm:t>
    </dgm:pt>
    <dgm:pt modelId="{57A3C576-BF6B-4D5B-AD7C-74DDA48485F9}">
      <dgm:prSet custT="1"/>
      <dgm:spPr>
        <a:solidFill>
          <a:schemeClr val="accent3">
            <a:lumMod val="60000"/>
            <a:lumOff val="40000"/>
            <a:alpha val="90000"/>
          </a:schemeClr>
        </a:solidFill>
      </dgm:spPr>
      <dgm:t>
        <a:bodyPr/>
        <a:lstStyle/>
        <a:p>
          <a:r>
            <a:rPr lang="en-US" sz="1200" dirty="0">
              <a:latin typeface="Arial"/>
              <a:cs typeface="Arial"/>
            </a:rPr>
            <a:t>Education Safeguarding Service (ESS)</a:t>
          </a:r>
        </a:p>
      </dgm:t>
    </dgm:pt>
    <dgm:pt modelId="{811C09D0-A472-4983-B94D-20CD5187C7F7}" type="parTrans" cxnId="{3F00B0FA-04DC-410C-830E-1D8878C7357D}">
      <dgm:prSet/>
      <dgm:spPr/>
      <dgm:t>
        <a:bodyPr/>
        <a:lstStyle/>
        <a:p>
          <a:endParaRPr lang="en-US"/>
        </a:p>
      </dgm:t>
    </dgm:pt>
    <dgm:pt modelId="{28D78139-4562-4122-B2FB-707F2E05C155}" type="sibTrans" cxnId="{3F00B0FA-04DC-410C-830E-1D8878C7357D}">
      <dgm:prSet/>
      <dgm:spPr/>
      <dgm:t>
        <a:bodyPr/>
        <a:lstStyle/>
        <a:p>
          <a:endParaRPr lang="en-US"/>
        </a:p>
      </dgm:t>
    </dgm:pt>
    <dgm:pt modelId="{27A70803-1428-42E3-932A-E62BF2499FB5}">
      <dgm:prSet custT="1"/>
      <dgm:spPr>
        <a:solidFill>
          <a:schemeClr val="accent3">
            <a:lumMod val="60000"/>
            <a:lumOff val="40000"/>
            <a:alpha val="90000"/>
          </a:schemeClr>
        </a:solidFill>
      </dgm:spPr>
      <dgm:t>
        <a:bodyPr/>
        <a:lstStyle/>
        <a:p>
          <a:r>
            <a:rPr lang="en-GB" sz="1200" dirty="0">
              <a:latin typeface="Arial"/>
              <a:cs typeface="Arial"/>
            </a:rPr>
            <a:t>Mental Health support team (MHST)</a:t>
          </a:r>
          <a:endParaRPr lang="en-US" sz="1200" dirty="0">
            <a:latin typeface="Arial"/>
            <a:cs typeface="Arial"/>
          </a:endParaRPr>
        </a:p>
      </dgm:t>
    </dgm:pt>
    <dgm:pt modelId="{1E2D8793-2CED-40E3-A01B-194DCB044996}" type="parTrans" cxnId="{C1E15A94-2520-468E-A7D5-8470F44CB3B8}">
      <dgm:prSet/>
      <dgm:spPr/>
      <dgm:t>
        <a:bodyPr/>
        <a:lstStyle/>
        <a:p>
          <a:endParaRPr lang="en-US"/>
        </a:p>
      </dgm:t>
    </dgm:pt>
    <dgm:pt modelId="{B55A99C0-7B81-40B6-9466-FDD1C821D8A6}" type="sibTrans" cxnId="{C1E15A94-2520-468E-A7D5-8470F44CB3B8}">
      <dgm:prSet/>
      <dgm:spPr/>
      <dgm:t>
        <a:bodyPr/>
        <a:lstStyle/>
        <a:p>
          <a:endParaRPr lang="en-US"/>
        </a:p>
      </dgm:t>
    </dgm:pt>
    <dgm:pt modelId="{968B4356-4F68-41BD-B512-A3A66097EFAA}">
      <dgm:prSet custT="1"/>
      <dgm:spPr>
        <a:solidFill>
          <a:schemeClr val="accent3">
            <a:lumMod val="60000"/>
            <a:lumOff val="40000"/>
            <a:alpha val="90000"/>
          </a:schemeClr>
        </a:solidFill>
      </dgm:spPr>
      <dgm:t>
        <a:bodyPr/>
        <a:lstStyle/>
        <a:p>
          <a:r>
            <a:rPr lang="en-US" sz="1200" dirty="0">
              <a:latin typeface="Arial" panose="020B0604020202020204" pitchFamily="34" charset="0"/>
              <a:cs typeface="Arial" panose="020B0604020202020204" pitchFamily="34" charset="0"/>
            </a:rPr>
            <a:t>Young Somerset</a:t>
          </a:r>
        </a:p>
      </dgm:t>
    </dgm:pt>
    <dgm:pt modelId="{B0E0B688-72B0-4A24-9A43-5852AAD47888}" type="parTrans" cxnId="{E22FE255-2536-45AE-874B-1CF22BE8BE3F}">
      <dgm:prSet/>
      <dgm:spPr/>
      <dgm:t>
        <a:bodyPr/>
        <a:lstStyle/>
        <a:p>
          <a:endParaRPr lang="en-GB"/>
        </a:p>
      </dgm:t>
    </dgm:pt>
    <dgm:pt modelId="{F0A39DDE-EE9B-45A3-8ADE-7A77A3805FE1}" type="sibTrans" cxnId="{E22FE255-2536-45AE-874B-1CF22BE8BE3F}">
      <dgm:prSet/>
      <dgm:spPr/>
      <dgm:t>
        <a:bodyPr/>
        <a:lstStyle/>
        <a:p>
          <a:endParaRPr lang="en-GB"/>
        </a:p>
      </dgm:t>
    </dgm:pt>
    <dgm:pt modelId="{CE57297A-220D-41C5-8B0C-742ADE628813}" type="pres">
      <dgm:prSet presAssocID="{06A2BAE5-2780-474E-A14A-987EF0559A1D}" presName="Name0" presStyleCnt="0">
        <dgm:presLayoutVars>
          <dgm:dir/>
          <dgm:animLvl val="lvl"/>
          <dgm:resizeHandles val="exact"/>
        </dgm:presLayoutVars>
      </dgm:prSet>
      <dgm:spPr/>
    </dgm:pt>
    <dgm:pt modelId="{753C5FE7-690E-4C7A-AA59-0BB5CF9B501E}" type="pres">
      <dgm:prSet presAssocID="{48FB47D8-3250-4223-8870-986BFA90AB05}" presName="linNode" presStyleCnt="0"/>
      <dgm:spPr/>
    </dgm:pt>
    <dgm:pt modelId="{972902F2-8CA1-4905-8717-818B74A02CF6}" type="pres">
      <dgm:prSet presAssocID="{48FB47D8-3250-4223-8870-986BFA90AB05}" presName="parentText" presStyleLbl="node1" presStyleIdx="0" presStyleCnt="2">
        <dgm:presLayoutVars>
          <dgm:chMax val="1"/>
          <dgm:bulletEnabled val="1"/>
        </dgm:presLayoutVars>
      </dgm:prSet>
      <dgm:spPr/>
    </dgm:pt>
    <dgm:pt modelId="{D9FA643D-C1D1-486C-A1AF-3983D59927C5}" type="pres">
      <dgm:prSet presAssocID="{2F5B1755-E2BB-4F89-B198-76A74BCE54B5}" presName="sp" presStyleCnt="0"/>
      <dgm:spPr/>
    </dgm:pt>
    <dgm:pt modelId="{1C47060A-B4E2-4572-BA5F-2E696851BB2D}" type="pres">
      <dgm:prSet presAssocID="{3FDF2859-03EF-4949-9F7C-B84F3755D5AB}" presName="linNode" presStyleCnt="0"/>
      <dgm:spPr/>
    </dgm:pt>
    <dgm:pt modelId="{1E04C39A-92AF-487A-AD49-5F2D30BFD1CC}" type="pres">
      <dgm:prSet presAssocID="{3FDF2859-03EF-4949-9F7C-B84F3755D5AB}" presName="parentText" presStyleLbl="node1" presStyleIdx="1" presStyleCnt="2">
        <dgm:presLayoutVars>
          <dgm:chMax val="1"/>
          <dgm:bulletEnabled val="1"/>
        </dgm:presLayoutVars>
      </dgm:prSet>
      <dgm:spPr/>
    </dgm:pt>
    <dgm:pt modelId="{20E5D3BF-8647-4ECD-8C22-988721FC6449}" type="pres">
      <dgm:prSet presAssocID="{3FDF2859-03EF-4949-9F7C-B84F3755D5AB}" presName="descendantText" presStyleLbl="alignAccFollowNode1" presStyleIdx="0" presStyleCnt="1" custScaleY="124925">
        <dgm:presLayoutVars>
          <dgm:bulletEnabled val="1"/>
        </dgm:presLayoutVars>
      </dgm:prSet>
      <dgm:spPr/>
    </dgm:pt>
  </dgm:ptLst>
  <dgm:cxnLst>
    <dgm:cxn modelId="{91EFE311-6808-4DC9-B69B-FB3AEBC05CAF}" srcId="{3FDF2859-03EF-4949-9F7C-B84F3755D5AB}" destId="{680E712E-D7D3-469E-A954-2BDA19AE1974}" srcOrd="3" destOrd="0" parTransId="{15FCFC54-E51F-4663-A53F-8164A44CA202}" sibTransId="{52028FF7-F9B5-4470-8DAF-3B743AFA1917}"/>
    <dgm:cxn modelId="{A2A05F15-695A-40AF-A212-E51C2FA185D5}" type="presOf" srcId="{3FDF2859-03EF-4949-9F7C-B84F3755D5AB}" destId="{1E04C39A-92AF-487A-AD49-5F2D30BFD1CC}" srcOrd="0" destOrd="0" presId="urn:microsoft.com/office/officeart/2005/8/layout/vList5"/>
    <dgm:cxn modelId="{C64DBD20-3293-4016-9162-C76A5AD3305C}" srcId="{3FDF2859-03EF-4949-9F7C-B84F3755D5AB}" destId="{C958AEC6-C8F4-4647-BDD7-5D77C8775433}" srcOrd="4" destOrd="0" parTransId="{7ED04EEC-406E-4494-8758-BF3C308D6618}" sibTransId="{E5B438AA-86C5-43EF-8E8F-FAEBDDD0CECF}"/>
    <dgm:cxn modelId="{D2CE9F27-61C1-484B-9E12-6297402959CA}" srcId="{06A2BAE5-2780-474E-A14A-987EF0559A1D}" destId="{3FDF2859-03EF-4949-9F7C-B84F3755D5AB}" srcOrd="1" destOrd="0" parTransId="{6416B442-5A48-41F0-B5EC-B7A6C5D02F6D}" sibTransId="{2F1872AB-49E4-470A-96CF-D1515CE5481B}"/>
    <dgm:cxn modelId="{1995E234-EBF9-4B45-8520-5D0C4AAE49BD}" type="presOf" srcId="{27A70803-1428-42E3-932A-E62BF2499FB5}" destId="{20E5D3BF-8647-4ECD-8C22-988721FC6449}" srcOrd="0" destOrd="6" presId="urn:microsoft.com/office/officeart/2005/8/layout/vList5"/>
    <dgm:cxn modelId="{B991A561-16BB-4E3F-8039-96E51B425972}" srcId="{06A2BAE5-2780-474E-A14A-987EF0559A1D}" destId="{48FB47D8-3250-4223-8870-986BFA90AB05}" srcOrd="0" destOrd="0" parTransId="{918C9BD6-5D5A-400B-931C-4912C541B2F3}" sibTransId="{2F5B1755-E2BB-4F89-B198-76A74BCE54B5}"/>
    <dgm:cxn modelId="{8B77B66D-08FA-40FE-9CC9-64F032504320}" type="presOf" srcId="{5589565F-4F7C-46E2-A8A0-8BDF7B82AF65}" destId="{20E5D3BF-8647-4ECD-8C22-988721FC6449}" srcOrd="0" destOrd="0" presId="urn:microsoft.com/office/officeart/2005/8/layout/vList5"/>
    <dgm:cxn modelId="{E577EC4F-2372-40A3-A7E3-520C1FFB0908}" type="presOf" srcId="{51A10E62-7FF4-44B6-80D2-742959A82314}" destId="{20E5D3BF-8647-4ECD-8C22-988721FC6449}" srcOrd="0" destOrd="2" presId="urn:microsoft.com/office/officeart/2005/8/layout/vList5"/>
    <dgm:cxn modelId="{A8CC7955-1AC3-4633-8E5F-50CE97A29671}" srcId="{3FDF2859-03EF-4949-9F7C-B84F3755D5AB}" destId="{3A195226-A27D-4DE0-B15B-1801A31F1E02}" srcOrd="1" destOrd="0" parTransId="{F2921746-4F20-4779-AC1E-410F42FB5479}" sibTransId="{B511070F-B47F-4F01-90DA-B5487F97CA55}"/>
    <dgm:cxn modelId="{E22FE255-2536-45AE-874B-1CF22BE8BE3F}" srcId="{3FDF2859-03EF-4949-9F7C-B84F3755D5AB}" destId="{968B4356-4F68-41BD-B512-A3A66097EFAA}" srcOrd="7" destOrd="0" parTransId="{B0E0B688-72B0-4A24-9A43-5852AAD47888}" sibTransId="{F0A39DDE-EE9B-45A3-8ADE-7A77A3805FE1}"/>
    <dgm:cxn modelId="{5B122E83-7DC7-4CCA-BF54-6875128363A1}" type="presOf" srcId="{3A195226-A27D-4DE0-B15B-1801A31F1E02}" destId="{20E5D3BF-8647-4ECD-8C22-988721FC6449}" srcOrd="0" destOrd="1" presId="urn:microsoft.com/office/officeart/2005/8/layout/vList5"/>
    <dgm:cxn modelId="{2BE86E92-C197-4B43-B51C-A7400E9E60E8}" srcId="{3FDF2859-03EF-4949-9F7C-B84F3755D5AB}" destId="{51A10E62-7FF4-44B6-80D2-742959A82314}" srcOrd="2" destOrd="0" parTransId="{9B33B30C-D4CF-45BD-A9A7-D88F02B3E0FD}" sibTransId="{D051011D-DC94-42A3-B68B-0C544074C7D5}"/>
    <dgm:cxn modelId="{C1E15A94-2520-468E-A7D5-8470F44CB3B8}" srcId="{3FDF2859-03EF-4949-9F7C-B84F3755D5AB}" destId="{27A70803-1428-42E3-932A-E62BF2499FB5}" srcOrd="6" destOrd="0" parTransId="{1E2D8793-2CED-40E3-A01B-194DCB044996}" sibTransId="{B55A99C0-7B81-40B6-9466-FDD1C821D8A6}"/>
    <dgm:cxn modelId="{D9679A96-C65E-44B2-8F45-171554F7A51E}" srcId="{3FDF2859-03EF-4949-9F7C-B84F3755D5AB}" destId="{5589565F-4F7C-46E2-A8A0-8BDF7B82AF65}" srcOrd="0" destOrd="0" parTransId="{720B38C2-EDC9-4405-9F02-C1513DBCEEED}" sibTransId="{195BAABF-73A9-4C4D-B0A6-CF88DD22C899}"/>
    <dgm:cxn modelId="{64AA49A2-9FBE-4C3A-B9C1-9D63CA881D01}" type="presOf" srcId="{C958AEC6-C8F4-4647-BDD7-5D77C8775433}" destId="{20E5D3BF-8647-4ECD-8C22-988721FC6449}" srcOrd="0" destOrd="4" presId="urn:microsoft.com/office/officeart/2005/8/layout/vList5"/>
    <dgm:cxn modelId="{F4586EA9-B423-4E98-87DA-634CFB63C6EC}" type="presOf" srcId="{968B4356-4F68-41BD-B512-A3A66097EFAA}" destId="{20E5D3BF-8647-4ECD-8C22-988721FC6449}" srcOrd="0" destOrd="7" presId="urn:microsoft.com/office/officeart/2005/8/layout/vList5"/>
    <dgm:cxn modelId="{8C7B4CC9-B9B9-4EEF-926C-8255B86B9F46}" type="presOf" srcId="{06A2BAE5-2780-474E-A14A-987EF0559A1D}" destId="{CE57297A-220D-41C5-8B0C-742ADE628813}" srcOrd="0" destOrd="0" presId="urn:microsoft.com/office/officeart/2005/8/layout/vList5"/>
    <dgm:cxn modelId="{609052D0-841E-497B-BB46-3C2767B8A3F4}" type="presOf" srcId="{57A3C576-BF6B-4D5B-AD7C-74DDA48485F9}" destId="{20E5D3BF-8647-4ECD-8C22-988721FC6449}" srcOrd="0" destOrd="5" presId="urn:microsoft.com/office/officeart/2005/8/layout/vList5"/>
    <dgm:cxn modelId="{745609D3-E32B-49D0-8242-EDCAF2ECA163}" type="presOf" srcId="{680E712E-D7D3-469E-A954-2BDA19AE1974}" destId="{20E5D3BF-8647-4ECD-8C22-988721FC6449}" srcOrd="0" destOrd="3" presId="urn:microsoft.com/office/officeart/2005/8/layout/vList5"/>
    <dgm:cxn modelId="{BB085DDE-2B8A-4BAB-8913-265149835153}" type="presOf" srcId="{48FB47D8-3250-4223-8870-986BFA90AB05}" destId="{972902F2-8CA1-4905-8717-818B74A02CF6}" srcOrd="0" destOrd="0" presId="urn:microsoft.com/office/officeart/2005/8/layout/vList5"/>
    <dgm:cxn modelId="{3F00B0FA-04DC-410C-830E-1D8878C7357D}" srcId="{3FDF2859-03EF-4949-9F7C-B84F3755D5AB}" destId="{57A3C576-BF6B-4D5B-AD7C-74DDA48485F9}" srcOrd="5" destOrd="0" parTransId="{811C09D0-A472-4983-B94D-20CD5187C7F7}" sibTransId="{28D78139-4562-4122-B2FB-707F2E05C155}"/>
    <dgm:cxn modelId="{A14AFD3B-DE45-4C58-815E-BDD41657D167}" type="presParOf" srcId="{CE57297A-220D-41C5-8B0C-742ADE628813}" destId="{753C5FE7-690E-4C7A-AA59-0BB5CF9B501E}" srcOrd="0" destOrd="0" presId="urn:microsoft.com/office/officeart/2005/8/layout/vList5"/>
    <dgm:cxn modelId="{3F9BE152-55D6-4410-A408-D6054B27BBAB}" type="presParOf" srcId="{753C5FE7-690E-4C7A-AA59-0BB5CF9B501E}" destId="{972902F2-8CA1-4905-8717-818B74A02CF6}" srcOrd="0" destOrd="0" presId="urn:microsoft.com/office/officeart/2005/8/layout/vList5"/>
    <dgm:cxn modelId="{08592D29-6FC0-4353-9024-C7AC538D8864}" type="presParOf" srcId="{CE57297A-220D-41C5-8B0C-742ADE628813}" destId="{D9FA643D-C1D1-486C-A1AF-3983D59927C5}" srcOrd="1" destOrd="0" presId="urn:microsoft.com/office/officeart/2005/8/layout/vList5"/>
    <dgm:cxn modelId="{BD28CFA1-3AC9-44D2-B9F3-C3ADC2075A9D}" type="presParOf" srcId="{CE57297A-220D-41C5-8B0C-742ADE628813}" destId="{1C47060A-B4E2-4572-BA5F-2E696851BB2D}" srcOrd="2" destOrd="0" presId="urn:microsoft.com/office/officeart/2005/8/layout/vList5"/>
    <dgm:cxn modelId="{C4757C8A-E1C4-40D7-8B18-D1552DEF3FB2}" type="presParOf" srcId="{1C47060A-B4E2-4572-BA5F-2E696851BB2D}" destId="{1E04C39A-92AF-487A-AD49-5F2D30BFD1CC}" srcOrd="0" destOrd="0" presId="urn:microsoft.com/office/officeart/2005/8/layout/vList5"/>
    <dgm:cxn modelId="{273A3CB7-8032-460B-B79A-18F8437D7FCA}" type="presParOf" srcId="{1C47060A-B4E2-4572-BA5F-2E696851BB2D}" destId="{20E5D3BF-8647-4ECD-8C22-988721FC644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5358F0-9202-475E-A967-968F2E100845}"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en-US"/>
        </a:p>
      </dgm:t>
    </dgm:pt>
    <dgm:pt modelId="{9A9AF35A-C4C9-4A3E-B2B4-E3325764E3C6}">
      <dgm:prSet custT="1"/>
      <dgm:spPr/>
      <dgm:t>
        <a:bodyPr/>
        <a:lstStyle/>
        <a:p>
          <a:pPr algn="l"/>
          <a:r>
            <a:rPr lang="en-AU" sz="1200" dirty="0">
              <a:latin typeface="Comic Sans MS" panose="030F0702030302020204" pitchFamily="66" charset="0"/>
              <a:cs typeface="Arial" panose="020B0604020202020204" pitchFamily="34" charset="0"/>
            </a:rPr>
            <a:t>All staff have regular training opportunities to support the children at </a:t>
          </a:r>
          <a:r>
            <a:rPr lang="en-AU" sz="1200" dirty="0" err="1">
              <a:latin typeface="Comic Sans MS" panose="030F0702030302020204" pitchFamily="66" charset="0"/>
              <a:cs typeface="Arial" panose="020B0604020202020204" pitchFamily="34" charset="0"/>
            </a:rPr>
            <a:t>Lyngford</a:t>
          </a:r>
          <a:r>
            <a:rPr lang="en-AU" sz="1200" dirty="0">
              <a:latin typeface="Comic Sans MS" panose="030F0702030302020204" pitchFamily="66" charset="0"/>
              <a:cs typeface="Arial" panose="020B0604020202020204" pitchFamily="34" charset="0"/>
            </a:rPr>
            <a:t> Park including those with SEND. The focus of training is regularly reviewed according to the needs of the children and the school’s priorities for improvement. </a:t>
          </a:r>
          <a:endParaRPr lang="en-US" sz="1200" dirty="0">
            <a:latin typeface="Comic Sans MS" panose="030F0702030302020204" pitchFamily="66" charset="0"/>
            <a:cs typeface="Arial" panose="020B0604020202020204" pitchFamily="34" charset="0"/>
          </a:endParaRPr>
        </a:p>
      </dgm:t>
    </dgm:pt>
    <dgm:pt modelId="{F0F4D0CF-3148-49A4-BC25-DBA3757F6744}" type="parTrans" cxnId="{E07F9B8C-E4F7-4D91-938C-59E8971CF702}">
      <dgm:prSet/>
      <dgm:spPr/>
      <dgm:t>
        <a:bodyPr/>
        <a:lstStyle/>
        <a:p>
          <a:endParaRPr lang="en-US"/>
        </a:p>
      </dgm:t>
    </dgm:pt>
    <dgm:pt modelId="{2AB9CE9C-A2FE-4A23-9560-5F9C081BA14D}" type="sibTrans" cxnId="{E07F9B8C-E4F7-4D91-938C-59E8971CF702}">
      <dgm:prSet/>
      <dgm:spPr/>
      <dgm:t>
        <a:bodyPr/>
        <a:lstStyle/>
        <a:p>
          <a:endParaRPr lang="en-US"/>
        </a:p>
      </dgm:t>
    </dgm:pt>
    <dgm:pt modelId="{EDEE85B5-8A99-41F2-84E2-1661E4A74AFC}">
      <dgm:prSet custT="1"/>
      <dgm:spPr/>
      <dgm:t>
        <a:bodyPr/>
        <a:lstStyle/>
        <a:p>
          <a:pPr algn="l"/>
          <a:r>
            <a:rPr lang="en-AU" sz="1200" dirty="0">
              <a:latin typeface="Comic Sans MS" panose="030F0702030302020204" pitchFamily="66" charset="0"/>
              <a:cs typeface="Arial" panose="020B0604020202020204" pitchFamily="34" charset="0"/>
            </a:rPr>
            <a:t>All adults who work with individuals or groups of children receive the necessary support or training to deliver the sessions.  These sessions are overseen by the class teacher and the SENDCo to monitor the progress of the children. The extent and level of training/support provided depends on the nature of a child’s needs and the provision needed.</a:t>
          </a:r>
          <a:endParaRPr lang="en-US" sz="1200" dirty="0">
            <a:latin typeface="Comic Sans MS" panose="030F0702030302020204" pitchFamily="66" charset="0"/>
            <a:cs typeface="Arial" panose="020B0604020202020204" pitchFamily="34" charset="0"/>
          </a:endParaRPr>
        </a:p>
      </dgm:t>
    </dgm:pt>
    <dgm:pt modelId="{CF317AE0-524D-4708-AA6D-1E7816B796C4}" type="parTrans" cxnId="{9C6821FA-33C7-4E97-BE47-F73FEA179ABA}">
      <dgm:prSet/>
      <dgm:spPr/>
      <dgm:t>
        <a:bodyPr/>
        <a:lstStyle/>
        <a:p>
          <a:endParaRPr lang="en-US"/>
        </a:p>
      </dgm:t>
    </dgm:pt>
    <dgm:pt modelId="{82CF317E-4389-47EA-B48B-5485B8E61D06}" type="sibTrans" cxnId="{9C6821FA-33C7-4E97-BE47-F73FEA179ABA}">
      <dgm:prSet/>
      <dgm:spPr/>
      <dgm:t>
        <a:bodyPr/>
        <a:lstStyle/>
        <a:p>
          <a:endParaRPr lang="en-US"/>
        </a:p>
      </dgm:t>
    </dgm:pt>
    <dgm:pt modelId="{80508CED-C34B-4B90-AC90-BCF32113795B}" type="pres">
      <dgm:prSet presAssocID="{5B5358F0-9202-475E-A967-968F2E100845}" presName="diagram" presStyleCnt="0">
        <dgm:presLayoutVars>
          <dgm:dir/>
          <dgm:resizeHandles val="exact"/>
        </dgm:presLayoutVars>
      </dgm:prSet>
      <dgm:spPr/>
    </dgm:pt>
    <dgm:pt modelId="{70C862A4-D20D-42A7-BA1E-6B81194CFC9F}" type="pres">
      <dgm:prSet presAssocID="{9A9AF35A-C4C9-4A3E-B2B4-E3325764E3C6}" presName="arrow" presStyleLbl="node1" presStyleIdx="0" presStyleCnt="2" custRadScaleRad="82193" custRadScaleInc="-1231">
        <dgm:presLayoutVars>
          <dgm:bulletEnabled val="1"/>
        </dgm:presLayoutVars>
      </dgm:prSet>
      <dgm:spPr/>
    </dgm:pt>
    <dgm:pt modelId="{A9A59861-DF0D-42A0-A2CE-9546D26BED28}" type="pres">
      <dgm:prSet presAssocID="{EDEE85B5-8A99-41F2-84E2-1661E4A74AFC}" presName="arrow" presStyleLbl="node1" presStyleIdx="1" presStyleCnt="2" custScaleX="144439" custScaleY="94029" custRadScaleRad="100087" custRadScaleInc="0">
        <dgm:presLayoutVars>
          <dgm:bulletEnabled val="1"/>
        </dgm:presLayoutVars>
      </dgm:prSet>
      <dgm:spPr/>
    </dgm:pt>
  </dgm:ptLst>
  <dgm:cxnLst>
    <dgm:cxn modelId="{FCC95908-3BDF-4FB6-99B6-5F0C4450F020}" type="presOf" srcId="{9A9AF35A-C4C9-4A3E-B2B4-E3325764E3C6}" destId="{70C862A4-D20D-42A7-BA1E-6B81194CFC9F}" srcOrd="0" destOrd="0" presId="urn:microsoft.com/office/officeart/2005/8/layout/arrow5"/>
    <dgm:cxn modelId="{F90EAA45-9A07-4213-8FD7-6748C75B9999}" type="presOf" srcId="{EDEE85B5-8A99-41F2-84E2-1661E4A74AFC}" destId="{A9A59861-DF0D-42A0-A2CE-9546D26BED28}" srcOrd="0" destOrd="0" presId="urn:microsoft.com/office/officeart/2005/8/layout/arrow5"/>
    <dgm:cxn modelId="{CD935F87-B7B9-4C69-B0F6-A4BDEF6A313A}" type="presOf" srcId="{5B5358F0-9202-475E-A967-968F2E100845}" destId="{80508CED-C34B-4B90-AC90-BCF32113795B}" srcOrd="0" destOrd="0" presId="urn:microsoft.com/office/officeart/2005/8/layout/arrow5"/>
    <dgm:cxn modelId="{E07F9B8C-E4F7-4D91-938C-59E8971CF702}" srcId="{5B5358F0-9202-475E-A967-968F2E100845}" destId="{9A9AF35A-C4C9-4A3E-B2B4-E3325764E3C6}" srcOrd="0" destOrd="0" parTransId="{F0F4D0CF-3148-49A4-BC25-DBA3757F6744}" sibTransId="{2AB9CE9C-A2FE-4A23-9560-5F9C081BA14D}"/>
    <dgm:cxn modelId="{9C6821FA-33C7-4E97-BE47-F73FEA179ABA}" srcId="{5B5358F0-9202-475E-A967-968F2E100845}" destId="{EDEE85B5-8A99-41F2-84E2-1661E4A74AFC}" srcOrd="1" destOrd="0" parTransId="{CF317AE0-524D-4708-AA6D-1E7816B796C4}" sibTransId="{82CF317E-4389-47EA-B48B-5485B8E61D06}"/>
    <dgm:cxn modelId="{9A4FCB81-CE20-49F2-9F7F-6B0B3F6CCABE}" type="presParOf" srcId="{80508CED-C34B-4B90-AC90-BCF32113795B}" destId="{70C862A4-D20D-42A7-BA1E-6B81194CFC9F}" srcOrd="0" destOrd="0" presId="urn:microsoft.com/office/officeart/2005/8/layout/arrow5"/>
    <dgm:cxn modelId="{F9C6FF27-BAF4-4391-B1C5-3509DAE72C57}" type="presParOf" srcId="{80508CED-C34B-4B90-AC90-BCF32113795B}" destId="{A9A59861-DF0D-42A0-A2CE-9546D26BED28}"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E32625-04C5-4D37-9B90-A39649E4A5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625074-FAF3-4CFB-942A-A3F147DF7F22}">
      <dgm:prSet/>
      <dgm:spPr/>
      <dgm:t>
        <a:bodyPr/>
        <a:lstStyle/>
        <a:p>
          <a:pPr>
            <a:lnSpc>
              <a:spcPct val="100000"/>
            </a:lnSpc>
          </a:pPr>
          <a:r>
            <a:rPr lang="en-US" dirty="0">
              <a:latin typeface="Arial" panose="020B0604020202020204" pitchFamily="34" charset="0"/>
              <a:cs typeface="Arial" panose="020B0604020202020204" pitchFamily="34" charset="0"/>
            </a:rPr>
            <a:t>Students with SEND are supported and encouraged to be fully involved in all aspects of school life.</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Individual arrangements (and risk assessments if necessary) are planned in advance to ensure they can be appropriately included on trips, offsite activities and extra-curricular events.</a:t>
          </a:r>
        </a:p>
      </dgm:t>
    </dgm:pt>
    <dgm:pt modelId="{43D6D8DB-BE4B-4F6C-ABD4-5FB8D81B1C42}" type="parTrans" cxnId="{E12FAC66-DE06-43EE-8194-4164330A33C7}">
      <dgm:prSet/>
      <dgm:spPr/>
      <dgm:t>
        <a:bodyPr/>
        <a:lstStyle/>
        <a:p>
          <a:endParaRPr lang="en-US"/>
        </a:p>
      </dgm:t>
    </dgm:pt>
    <dgm:pt modelId="{32022D75-0ADF-4523-BEAC-015C4715B3E9}" type="sibTrans" cxnId="{E12FAC66-DE06-43EE-8194-4164330A33C7}">
      <dgm:prSet/>
      <dgm:spPr/>
      <dgm:t>
        <a:bodyPr/>
        <a:lstStyle/>
        <a:p>
          <a:endParaRPr lang="en-US"/>
        </a:p>
      </dgm:t>
    </dgm:pt>
    <dgm:pt modelId="{736A4F3A-443E-49A8-80A7-36EC5F94B5BE}">
      <dgm:prSet/>
      <dgm:spPr/>
      <dgm:t>
        <a:bodyPr/>
        <a:lstStyle/>
        <a:p>
          <a:pPr>
            <a:lnSpc>
              <a:spcPct val="100000"/>
            </a:lnSpc>
          </a:pPr>
          <a:r>
            <a:rPr lang="en-US" dirty="0">
              <a:latin typeface="Arial" panose="020B0604020202020204" pitchFamily="34" charset="0"/>
              <a:cs typeface="Arial" panose="020B0604020202020204" pitchFamily="34" charset="0"/>
            </a:rPr>
            <a:t>For those students unable to participate in the usual curriculum</a:t>
          </a:r>
          <a:r>
            <a:rPr lang="en-GB"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sporting</a:t>
          </a:r>
          <a:r>
            <a:rPr lang="en-GB" dirty="0">
              <a:latin typeface="Arial" panose="020B0604020202020204" pitchFamily="34" charset="0"/>
              <a:cs typeface="Arial" panose="020B0604020202020204" pitchFamily="34" charset="0"/>
            </a:rPr>
            <a:t> or outdoor</a:t>
          </a:r>
          <a:r>
            <a:rPr lang="en-US" dirty="0">
              <a:latin typeface="Arial" panose="020B0604020202020204" pitchFamily="34" charset="0"/>
              <a:cs typeface="Arial" panose="020B0604020202020204" pitchFamily="34" charset="0"/>
            </a:rPr>
            <a:t> activities appropriate adaptions have been made to ensure that appropriate challenge and participation is inclusive for all children</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AF50743B-4DFD-458D-93C9-BAA6D0490EDD}" type="parTrans" cxnId="{A133C598-FC86-4EA8-8E87-70A45143F0C5}">
      <dgm:prSet/>
      <dgm:spPr/>
      <dgm:t>
        <a:bodyPr/>
        <a:lstStyle/>
        <a:p>
          <a:endParaRPr lang="en-US"/>
        </a:p>
      </dgm:t>
    </dgm:pt>
    <dgm:pt modelId="{B6427DC7-DDF8-4F99-9C9F-844CCD98A32C}" type="sibTrans" cxnId="{A133C598-FC86-4EA8-8E87-70A45143F0C5}">
      <dgm:prSet/>
      <dgm:spPr/>
      <dgm:t>
        <a:bodyPr/>
        <a:lstStyle/>
        <a:p>
          <a:endParaRPr lang="en-US"/>
        </a:p>
      </dgm:t>
    </dgm:pt>
    <dgm:pt modelId="{94B67B52-7756-4708-9D42-5C695C221777}" type="pres">
      <dgm:prSet presAssocID="{60E32625-04C5-4D37-9B90-A39649E4A545}" presName="root" presStyleCnt="0">
        <dgm:presLayoutVars>
          <dgm:dir/>
          <dgm:resizeHandles val="exact"/>
        </dgm:presLayoutVars>
      </dgm:prSet>
      <dgm:spPr/>
    </dgm:pt>
    <dgm:pt modelId="{5B9F665C-7276-4E14-9612-1CC9AFC7914D}" type="pres">
      <dgm:prSet presAssocID="{68625074-FAF3-4CFB-942A-A3F147DF7F22}" presName="compNode" presStyleCnt="0"/>
      <dgm:spPr/>
    </dgm:pt>
    <dgm:pt modelId="{35DE28DE-3C1B-4818-A062-03F48E98E5F7}" type="pres">
      <dgm:prSet presAssocID="{68625074-FAF3-4CFB-942A-A3F147DF7F22}" presName="bgRect" presStyleLbl="bgShp" presStyleIdx="0" presStyleCnt="2"/>
      <dgm:spPr/>
    </dgm:pt>
    <dgm:pt modelId="{FCF02B62-1634-4C17-BCBE-8FF08D79849A}" type="pres">
      <dgm:prSet presAssocID="{68625074-FAF3-4CFB-942A-A3F147DF7F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1733F8A-D1F7-4AB1-B565-52FB4820A69B}" type="pres">
      <dgm:prSet presAssocID="{68625074-FAF3-4CFB-942A-A3F147DF7F22}" presName="spaceRect" presStyleCnt="0"/>
      <dgm:spPr/>
    </dgm:pt>
    <dgm:pt modelId="{EC276D2B-E242-45A6-9C97-82459D2DE640}" type="pres">
      <dgm:prSet presAssocID="{68625074-FAF3-4CFB-942A-A3F147DF7F22}" presName="parTx" presStyleLbl="revTx" presStyleIdx="0" presStyleCnt="2">
        <dgm:presLayoutVars>
          <dgm:chMax val="0"/>
          <dgm:chPref val="0"/>
        </dgm:presLayoutVars>
      </dgm:prSet>
      <dgm:spPr/>
    </dgm:pt>
    <dgm:pt modelId="{19AFC2F7-E4ED-4129-A714-8601A9B3D740}" type="pres">
      <dgm:prSet presAssocID="{32022D75-0ADF-4523-BEAC-015C4715B3E9}" presName="sibTrans" presStyleCnt="0"/>
      <dgm:spPr/>
    </dgm:pt>
    <dgm:pt modelId="{666024A4-1FE7-4BD7-94E8-2C93EC1C3752}" type="pres">
      <dgm:prSet presAssocID="{736A4F3A-443E-49A8-80A7-36EC5F94B5BE}" presName="compNode" presStyleCnt="0"/>
      <dgm:spPr/>
    </dgm:pt>
    <dgm:pt modelId="{272C16AA-02AA-4346-B005-566CF26D0D1B}" type="pres">
      <dgm:prSet presAssocID="{736A4F3A-443E-49A8-80A7-36EC5F94B5BE}" presName="bgRect" presStyleLbl="bgShp" presStyleIdx="1" presStyleCnt="2"/>
      <dgm:spPr/>
    </dgm:pt>
    <dgm:pt modelId="{0296DEB7-DDA4-4418-9852-00A523933FB3}" type="pres">
      <dgm:prSet presAssocID="{736A4F3A-443E-49A8-80A7-36EC5F94B5BE}" presName="iconRect" presStyleLbl="node1" presStyleIdx="1" presStyleCnt="2" custLinFactNeighborX="-18020" custLinFactNeighborY="235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with solid fill"/>
        </a:ext>
      </dgm:extLst>
    </dgm:pt>
    <dgm:pt modelId="{2971CFB0-D5EE-4E0C-867C-E9D9494C7CFB}" type="pres">
      <dgm:prSet presAssocID="{736A4F3A-443E-49A8-80A7-36EC5F94B5BE}" presName="spaceRect" presStyleCnt="0"/>
      <dgm:spPr/>
    </dgm:pt>
    <dgm:pt modelId="{54F1B3AE-6C9F-4C18-84A7-5AECAC1445C8}" type="pres">
      <dgm:prSet presAssocID="{736A4F3A-443E-49A8-80A7-36EC5F94B5BE}" presName="parTx" presStyleLbl="revTx" presStyleIdx="1" presStyleCnt="2">
        <dgm:presLayoutVars>
          <dgm:chMax val="0"/>
          <dgm:chPref val="0"/>
        </dgm:presLayoutVars>
      </dgm:prSet>
      <dgm:spPr/>
    </dgm:pt>
  </dgm:ptLst>
  <dgm:cxnLst>
    <dgm:cxn modelId="{E12FAC66-DE06-43EE-8194-4164330A33C7}" srcId="{60E32625-04C5-4D37-9B90-A39649E4A545}" destId="{68625074-FAF3-4CFB-942A-A3F147DF7F22}" srcOrd="0" destOrd="0" parTransId="{43D6D8DB-BE4B-4F6C-ABD4-5FB8D81B1C42}" sibTransId="{32022D75-0ADF-4523-BEAC-015C4715B3E9}"/>
    <dgm:cxn modelId="{24FE7248-2FB8-4D1B-A0C2-E3E5DBD41B56}" type="presOf" srcId="{736A4F3A-443E-49A8-80A7-36EC5F94B5BE}" destId="{54F1B3AE-6C9F-4C18-84A7-5AECAC1445C8}" srcOrd="0" destOrd="0" presId="urn:microsoft.com/office/officeart/2018/2/layout/IconVerticalSolidList"/>
    <dgm:cxn modelId="{A133C598-FC86-4EA8-8E87-70A45143F0C5}" srcId="{60E32625-04C5-4D37-9B90-A39649E4A545}" destId="{736A4F3A-443E-49A8-80A7-36EC5F94B5BE}" srcOrd="1" destOrd="0" parTransId="{AF50743B-4DFD-458D-93C9-BAA6D0490EDD}" sibTransId="{B6427DC7-DDF8-4F99-9C9F-844CCD98A32C}"/>
    <dgm:cxn modelId="{C89929A0-D596-4BBB-ADCB-6D85858B88B7}" type="presOf" srcId="{60E32625-04C5-4D37-9B90-A39649E4A545}" destId="{94B67B52-7756-4708-9D42-5C695C221777}" srcOrd="0" destOrd="0" presId="urn:microsoft.com/office/officeart/2018/2/layout/IconVerticalSolidList"/>
    <dgm:cxn modelId="{528B33DE-15FC-48AE-ABB8-713D6AACFC3B}" type="presOf" srcId="{68625074-FAF3-4CFB-942A-A3F147DF7F22}" destId="{EC276D2B-E242-45A6-9C97-82459D2DE640}" srcOrd="0" destOrd="0" presId="urn:microsoft.com/office/officeart/2018/2/layout/IconVerticalSolidList"/>
    <dgm:cxn modelId="{1CB4F9B2-82B9-4753-A560-E6BBE762D552}" type="presParOf" srcId="{94B67B52-7756-4708-9D42-5C695C221777}" destId="{5B9F665C-7276-4E14-9612-1CC9AFC7914D}" srcOrd="0" destOrd="0" presId="urn:microsoft.com/office/officeart/2018/2/layout/IconVerticalSolidList"/>
    <dgm:cxn modelId="{44767B3D-218A-41C2-81CE-D29A033E96A6}" type="presParOf" srcId="{5B9F665C-7276-4E14-9612-1CC9AFC7914D}" destId="{35DE28DE-3C1B-4818-A062-03F48E98E5F7}" srcOrd="0" destOrd="0" presId="urn:microsoft.com/office/officeart/2018/2/layout/IconVerticalSolidList"/>
    <dgm:cxn modelId="{CE0C7B57-53BD-44F1-B5C7-7B5796D766AE}" type="presParOf" srcId="{5B9F665C-7276-4E14-9612-1CC9AFC7914D}" destId="{FCF02B62-1634-4C17-BCBE-8FF08D79849A}" srcOrd="1" destOrd="0" presId="urn:microsoft.com/office/officeart/2018/2/layout/IconVerticalSolidList"/>
    <dgm:cxn modelId="{1F0836B4-F1F8-4972-B986-F0A48A2881B9}" type="presParOf" srcId="{5B9F665C-7276-4E14-9612-1CC9AFC7914D}" destId="{41733F8A-D1F7-4AB1-B565-52FB4820A69B}" srcOrd="2" destOrd="0" presId="urn:microsoft.com/office/officeart/2018/2/layout/IconVerticalSolidList"/>
    <dgm:cxn modelId="{FAB6EC91-ACD6-4FD0-807C-93A7905916D0}" type="presParOf" srcId="{5B9F665C-7276-4E14-9612-1CC9AFC7914D}" destId="{EC276D2B-E242-45A6-9C97-82459D2DE640}" srcOrd="3" destOrd="0" presId="urn:microsoft.com/office/officeart/2018/2/layout/IconVerticalSolidList"/>
    <dgm:cxn modelId="{903B1CEB-CC70-40A2-BCA8-1E4D62D852CC}" type="presParOf" srcId="{94B67B52-7756-4708-9D42-5C695C221777}" destId="{19AFC2F7-E4ED-4129-A714-8601A9B3D740}" srcOrd="1" destOrd="0" presId="urn:microsoft.com/office/officeart/2018/2/layout/IconVerticalSolidList"/>
    <dgm:cxn modelId="{71A2C803-C0C9-4C1C-AEC1-26CB192FD798}" type="presParOf" srcId="{94B67B52-7756-4708-9D42-5C695C221777}" destId="{666024A4-1FE7-4BD7-94E8-2C93EC1C3752}" srcOrd="2" destOrd="0" presId="urn:microsoft.com/office/officeart/2018/2/layout/IconVerticalSolidList"/>
    <dgm:cxn modelId="{B3629170-A985-4CE0-A860-75F5E7CE72B2}" type="presParOf" srcId="{666024A4-1FE7-4BD7-94E8-2C93EC1C3752}" destId="{272C16AA-02AA-4346-B005-566CF26D0D1B}" srcOrd="0" destOrd="0" presId="urn:microsoft.com/office/officeart/2018/2/layout/IconVerticalSolidList"/>
    <dgm:cxn modelId="{666A2183-A98F-49DE-834A-90283E50B013}" type="presParOf" srcId="{666024A4-1FE7-4BD7-94E8-2C93EC1C3752}" destId="{0296DEB7-DDA4-4418-9852-00A523933FB3}" srcOrd="1" destOrd="0" presId="urn:microsoft.com/office/officeart/2018/2/layout/IconVerticalSolidList"/>
    <dgm:cxn modelId="{DEFF01F8-47A4-45BB-8B0B-5EF04AB0613A}" type="presParOf" srcId="{666024A4-1FE7-4BD7-94E8-2C93EC1C3752}" destId="{2971CFB0-D5EE-4E0C-867C-E9D9494C7CFB}" srcOrd="2" destOrd="0" presId="urn:microsoft.com/office/officeart/2018/2/layout/IconVerticalSolidList"/>
    <dgm:cxn modelId="{E748F2A9-C084-4F88-8855-CB3BB39C5D7B}" type="presParOf" srcId="{666024A4-1FE7-4BD7-94E8-2C93EC1C3752}" destId="{54F1B3AE-6C9F-4C18-84A7-5AECAC1445C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AF26C7-E82E-402F-8E70-6B241947FB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F330F0-E95E-46AD-A5E2-CDB1870B9766}">
      <dgm:prSet custT="1"/>
      <dgm:spPr/>
      <dgm:t>
        <a:bodyPr/>
        <a:lstStyle/>
        <a:p>
          <a:pPr>
            <a:lnSpc>
              <a:spcPct val="100000"/>
            </a:lnSpc>
          </a:pPr>
          <a:r>
            <a:rPr lang="en-AU" sz="1600" dirty="0">
              <a:latin typeface="Arial" panose="020B0604020202020204" pitchFamily="34" charset="0"/>
              <a:cs typeface="Arial" panose="020B0604020202020204" pitchFamily="34" charset="0"/>
            </a:rPr>
            <a:t>Speak to your child’s teacher in the first instance.</a:t>
          </a:r>
          <a:endParaRPr lang="en-US" sz="1600" dirty="0">
            <a:latin typeface="Arial" panose="020B0604020202020204" pitchFamily="34" charset="0"/>
            <a:cs typeface="Arial" panose="020B0604020202020204" pitchFamily="34" charset="0"/>
          </a:endParaRPr>
        </a:p>
      </dgm:t>
    </dgm:pt>
    <dgm:pt modelId="{F687E42B-4500-4F98-A27C-BFD57AB33810}" type="parTrans" cxnId="{AEEF3190-5163-4EB8-8F65-5E5971B0483E}">
      <dgm:prSet/>
      <dgm:spPr/>
      <dgm:t>
        <a:bodyPr/>
        <a:lstStyle/>
        <a:p>
          <a:endParaRPr lang="en-US"/>
        </a:p>
      </dgm:t>
    </dgm:pt>
    <dgm:pt modelId="{1F1FE378-1212-4460-AEA2-1B941E28E538}" type="sibTrans" cxnId="{AEEF3190-5163-4EB8-8F65-5E5971B0483E}">
      <dgm:prSet/>
      <dgm:spPr/>
      <dgm:t>
        <a:bodyPr/>
        <a:lstStyle/>
        <a:p>
          <a:endParaRPr lang="en-US"/>
        </a:p>
      </dgm:t>
    </dgm:pt>
    <dgm:pt modelId="{4259CE41-AE5A-4E0D-BA71-E9324107AB2E}">
      <dgm:prSet custT="1"/>
      <dgm:spPr/>
      <dgm:t>
        <a:bodyPr/>
        <a:lstStyle/>
        <a:p>
          <a:pPr>
            <a:lnSpc>
              <a:spcPct val="100000"/>
            </a:lnSpc>
          </a:pPr>
          <a:r>
            <a:rPr lang="en-AU" sz="1600" dirty="0">
              <a:latin typeface="Arial" panose="020B0604020202020204" pitchFamily="34" charset="0"/>
              <a:cs typeface="Arial" panose="020B0604020202020204" pitchFamily="34" charset="0"/>
            </a:rPr>
            <a:t>If you are still concerned, you can make an appointment to meet the SENDCo, Helen Ingram.</a:t>
          </a:r>
          <a:endParaRPr lang="en-US" sz="1600" dirty="0">
            <a:latin typeface="Arial" panose="020B0604020202020204" pitchFamily="34" charset="0"/>
            <a:cs typeface="Arial" panose="020B0604020202020204" pitchFamily="34" charset="0"/>
          </a:endParaRPr>
        </a:p>
      </dgm:t>
    </dgm:pt>
    <dgm:pt modelId="{F6C8533E-9D2D-42C5-B639-675927118956}" type="parTrans" cxnId="{34FBB07B-5C3A-4611-B7D9-0DC71D3837F1}">
      <dgm:prSet/>
      <dgm:spPr/>
      <dgm:t>
        <a:bodyPr/>
        <a:lstStyle/>
        <a:p>
          <a:endParaRPr lang="en-US"/>
        </a:p>
      </dgm:t>
    </dgm:pt>
    <dgm:pt modelId="{27783106-6AC5-46B1-86E8-61D256B67A83}" type="sibTrans" cxnId="{34FBB07B-5C3A-4611-B7D9-0DC71D3837F1}">
      <dgm:prSet/>
      <dgm:spPr/>
      <dgm:t>
        <a:bodyPr/>
        <a:lstStyle/>
        <a:p>
          <a:endParaRPr lang="en-US"/>
        </a:p>
      </dgm:t>
    </dgm:pt>
    <dgm:pt modelId="{7FC4ED44-97F3-4B46-B0B3-8F50D17F8711}">
      <dgm:prSet custT="1"/>
      <dgm:spPr/>
      <dgm:t>
        <a:bodyPr/>
        <a:lstStyle/>
        <a:p>
          <a:pPr>
            <a:lnSpc>
              <a:spcPct val="100000"/>
            </a:lnSpc>
          </a:pPr>
          <a:r>
            <a:rPr lang="en-AU" sz="1600" dirty="0">
              <a:latin typeface="Arial" panose="020B0604020202020204" pitchFamily="34" charset="0"/>
              <a:cs typeface="Arial" panose="020B0604020202020204" pitchFamily="34" charset="0"/>
            </a:rPr>
            <a:t>If you feel you need further support, please make an appointment with the Headteacher to discuss your concerns</a:t>
          </a:r>
          <a:r>
            <a:rPr lang="en-AU" sz="1400" dirty="0"/>
            <a:t>.</a:t>
          </a:r>
          <a:endParaRPr lang="en-US" sz="1400" dirty="0"/>
        </a:p>
      </dgm:t>
    </dgm:pt>
    <dgm:pt modelId="{5AF6642D-6739-4870-8F63-AE56537D741B}" type="parTrans" cxnId="{BB6ED61B-71C3-4395-97A1-8808C8C9DBD8}">
      <dgm:prSet/>
      <dgm:spPr/>
      <dgm:t>
        <a:bodyPr/>
        <a:lstStyle/>
        <a:p>
          <a:endParaRPr lang="en-US"/>
        </a:p>
      </dgm:t>
    </dgm:pt>
    <dgm:pt modelId="{C2C5329C-8F34-435B-9376-B7AF94CBCD9B}" type="sibTrans" cxnId="{BB6ED61B-71C3-4395-97A1-8808C8C9DBD8}">
      <dgm:prSet/>
      <dgm:spPr/>
      <dgm:t>
        <a:bodyPr/>
        <a:lstStyle/>
        <a:p>
          <a:endParaRPr lang="en-US"/>
        </a:p>
      </dgm:t>
    </dgm:pt>
    <dgm:pt modelId="{79E2451E-CD55-4B80-975C-478D72B2D15E}">
      <dgm:prSet custT="1"/>
      <dgm:spPr/>
      <dgm:t>
        <a:bodyPr/>
        <a:lstStyle/>
        <a:p>
          <a:pPr>
            <a:lnSpc>
              <a:spcPct val="100000"/>
            </a:lnSpc>
          </a:pPr>
          <a:r>
            <a:rPr lang="en-AU" sz="1600" dirty="0">
              <a:latin typeface="Arial" panose="020B0604020202020204" pitchFamily="34" charset="0"/>
              <a:cs typeface="Arial" panose="020B0604020202020204" pitchFamily="34" charset="0"/>
            </a:rPr>
            <a:t>If you still have concerns, you may contact our Chair of Governors via the school office. </a:t>
          </a:r>
          <a:endParaRPr lang="en-US" sz="1600" dirty="0">
            <a:latin typeface="Arial" panose="020B0604020202020204" pitchFamily="34" charset="0"/>
            <a:cs typeface="Arial" panose="020B0604020202020204" pitchFamily="34" charset="0"/>
          </a:endParaRPr>
        </a:p>
      </dgm:t>
    </dgm:pt>
    <dgm:pt modelId="{599D0226-9462-4EAA-A23F-350BECAF5D7A}" type="parTrans" cxnId="{AE7866B2-7C5C-4BD6-9233-FD42BEE51522}">
      <dgm:prSet/>
      <dgm:spPr/>
      <dgm:t>
        <a:bodyPr/>
        <a:lstStyle/>
        <a:p>
          <a:endParaRPr lang="en-US"/>
        </a:p>
      </dgm:t>
    </dgm:pt>
    <dgm:pt modelId="{869BF808-BC58-4A6F-96AA-252E8C81FDB3}" type="sibTrans" cxnId="{AE7866B2-7C5C-4BD6-9233-FD42BEE51522}">
      <dgm:prSet/>
      <dgm:spPr/>
      <dgm:t>
        <a:bodyPr/>
        <a:lstStyle/>
        <a:p>
          <a:endParaRPr lang="en-US"/>
        </a:p>
      </dgm:t>
    </dgm:pt>
    <dgm:pt modelId="{BE29EB84-1FED-402B-95CA-EA896AAECD7A}" type="pres">
      <dgm:prSet presAssocID="{91AF26C7-E82E-402F-8E70-6B241947FBE3}" presName="root" presStyleCnt="0">
        <dgm:presLayoutVars>
          <dgm:dir/>
          <dgm:resizeHandles val="exact"/>
        </dgm:presLayoutVars>
      </dgm:prSet>
      <dgm:spPr/>
    </dgm:pt>
    <dgm:pt modelId="{94A54A92-98E3-4B5C-99EA-53C6158A8068}" type="pres">
      <dgm:prSet presAssocID="{84F330F0-E95E-46AD-A5E2-CDB1870B9766}" presName="compNode" presStyleCnt="0"/>
      <dgm:spPr/>
    </dgm:pt>
    <dgm:pt modelId="{39F75817-54FA-4534-A253-6BC5E452013F}" type="pres">
      <dgm:prSet presAssocID="{84F330F0-E95E-46AD-A5E2-CDB1870B9766}" presName="bgRect" presStyleLbl="bgShp" presStyleIdx="0" presStyleCnt="4"/>
      <dgm:spPr/>
    </dgm:pt>
    <dgm:pt modelId="{DA0A8B38-22B6-45CD-89AD-8AC2297787C7}" type="pres">
      <dgm:prSet presAssocID="{84F330F0-E95E-46AD-A5E2-CDB1870B9766}" presName="iconRect" presStyleLbl="node1" presStyleIdx="0" presStyleCnt="4" custLinFactNeighborX="-8816" custLinFactNeighborY="78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176C0958-10C5-4E39-9CAA-0FEBC3016126}" type="pres">
      <dgm:prSet presAssocID="{84F330F0-E95E-46AD-A5E2-CDB1870B9766}" presName="spaceRect" presStyleCnt="0"/>
      <dgm:spPr/>
    </dgm:pt>
    <dgm:pt modelId="{A33FA49A-ED8F-4B24-8617-50B6BEB17ADC}" type="pres">
      <dgm:prSet presAssocID="{84F330F0-E95E-46AD-A5E2-CDB1870B9766}" presName="parTx" presStyleLbl="revTx" presStyleIdx="0" presStyleCnt="4">
        <dgm:presLayoutVars>
          <dgm:chMax val="0"/>
          <dgm:chPref val="0"/>
        </dgm:presLayoutVars>
      </dgm:prSet>
      <dgm:spPr/>
    </dgm:pt>
    <dgm:pt modelId="{DA99E51B-D3A2-4240-9E2E-7D5B2A917F05}" type="pres">
      <dgm:prSet presAssocID="{1F1FE378-1212-4460-AEA2-1B941E28E538}" presName="sibTrans" presStyleCnt="0"/>
      <dgm:spPr/>
    </dgm:pt>
    <dgm:pt modelId="{937875C8-DB7B-42E5-8678-7C9816CFE5D7}" type="pres">
      <dgm:prSet presAssocID="{4259CE41-AE5A-4E0D-BA71-E9324107AB2E}" presName="compNode" presStyleCnt="0"/>
      <dgm:spPr/>
    </dgm:pt>
    <dgm:pt modelId="{A8639061-4FD3-4AAB-90BB-7C93F5B090E8}" type="pres">
      <dgm:prSet presAssocID="{4259CE41-AE5A-4E0D-BA71-E9324107AB2E}" presName="bgRect" presStyleLbl="bgShp" presStyleIdx="1" presStyleCnt="4" custLinFactNeighborX="660" custLinFactNeighborY="6843"/>
      <dgm:spPr/>
    </dgm:pt>
    <dgm:pt modelId="{6C856165-75A9-44C6-89B5-893BE8424738}" type="pres">
      <dgm:prSet presAssocID="{4259CE41-AE5A-4E0D-BA71-E9324107AB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D73E842-4711-4F67-B48D-5601C61973DE}" type="pres">
      <dgm:prSet presAssocID="{4259CE41-AE5A-4E0D-BA71-E9324107AB2E}" presName="spaceRect" presStyleCnt="0"/>
      <dgm:spPr/>
    </dgm:pt>
    <dgm:pt modelId="{BBF62451-6077-4ECC-9A9E-D1D8537606E3}" type="pres">
      <dgm:prSet presAssocID="{4259CE41-AE5A-4E0D-BA71-E9324107AB2E}" presName="parTx" presStyleLbl="revTx" presStyleIdx="1" presStyleCnt="4">
        <dgm:presLayoutVars>
          <dgm:chMax val="0"/>
          <dgm:chPref val="0"/>
        </dgm:presLayoutVars>
      </dgm:prSet>
      <dgm:spPr/>
    </dgm:pt>
    <dgm:pt modelId="{001BA7BD-7555-4BBA-A9DA-ED7690B335B6}" type="pres">
      <dgm:prSet presAssocID="{27783106-6AC5-46B1-86E8-61D256B67A83}" presName="sibTrans" presStyleCnt="0"/>
      <dgm:spPr/>
    </dgm:pt>
    <dgm:pt modelId="{36B166E6-639B-497C-B940-953E042F785E}" type="pres">
      <dgm:prSet presAssocID="{7FC4ED44-97F3-4B46-B0B3-8F50D17F8711}" presName="compNode" presStyleCnt="0"/>
      <dgm:spPr/>
    </dgm:pt>
    <dgm:pt modelId="{5705CED2-E7DD-493F-AAC5-412A5E3F0108}" type="pres">
      <dgm:prSet presAssocID="{7FC4ED44-97F3-4B46-B0B3-8F50D17F8711}" presName="bgRect" presStyleLbl="bgShp" presStyleIdx="2" presStyleCnt="4"/>
      <dgm:spPr/>
    </dgm:pt>
    <dgm:pt modelId="{D0009571-58E8-4E2F-A1E3-50CCBBF06786}" type="pres">
      <dgm:prSet presAssocID="{7FC4ED44-97F3-4B46-B0B3-8F50D17F87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11DF3A42-A534-4054-8E73-C8496567A3DE}" type="pres">
      <dgm:prSet presAssocID="{7FC4ED44-97F3-4B46-B0B3-8F50D17F8711}" presName="spaceRect" presStyleCnt="0"/>
      <dgm:spPr/>
    </dgm:pt>
    <dgm:pt modelId="{23BEC22F-B7DC-44E6-A7AB-8DCA2FA299A2}" type="pres">
      <dgm:prSet presAssocID="{7FC4ED44-97F3-4B46-B0B3-8F50D17F8711}" presName="parTx" presStyleLbl="revTx" presStyleIdx="2" presStyleCnt="4">
        <dgm:presLayoutVars>
          <dgm:chMax val="0"/>
          <dgm:chPref val="0"/>
        </dgm:presLayoutVars>
      </dgm:prSet>
      <dgm:spPr/>
    </dgm:pt>
    <dgm:pt modelId="{20BA0942-F076-44CA-A3A4-060D01981635}" type="pres">
      <dgm:prSet presAssocID="{C2C5329C-8F34-435B-9376-B7AF94CBCD9B}" presName="sibTrans" presStyleCnt="0"/>
      <dgm:spPr/>
    </dgm:pt>
    <dgm:pt modelId="{15CC07BC-088C-4686-8548-F77B57C64F88}" type="pres">
      <dgm:prSet presAssocID="{79E2451E-CD55-4B80-975C-478D72B2D15E}" presName="compNode" presStyleCnt="0"/>
      <dgm:spPr/>
    </dgm:pt>
    <dgm:pt modelId="{25D6A77E-901C-46E9-A67F-7D05E3E20F6A}" type="pres">
      <dgm:prSet presAssocID="{79E2451E-CD55-4B80-975C-478D72B2D15E}" presName="bgRect" presStyleLbl="bgShp" presStyleIdx="3" presStyleCnt="4"/>
      <dgm:spPr/>
    </dgm:pt>
    <dgm:pt modelId="{0E609558-3B68-4C19-8969-4179DEFE15E4}" type="pres">
      <dgm:prSet presAssocID="{79E2451E-CD55-4B80-975C-478D72B2D1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716994ED-2E72-4F8A-BA89-E6D8CC7636F1}" type="pres">
      <dgm:prSet presAssocID="{79E2451E-CD55-4B80-975C-478D72B2D15E}" presName="spaceRect" presStyleCnt="0"/>
      <dgm:spPr/>
    </dgm:pt>
    <dgm:pt modelId="{60A34E5D-A615-4785-9974-1993563024DB}" type="pres">
      <dgm:prSet presAssocID="{79E2451E-CD55-4B80-975C-478D72B2D15E}" presName="parTx" presStyleLbl="revTx" presStyleIdx="3" presStyleCnt="4">
        <dgm:presLayoutVars>
          <dgm:chMax val="0"/>
          <dgm:chPref val="0"/>
        </dgm:presLayoutVars>
      </dgm:prSet>
      <dgm:spPr/>
    </dgm:pt>
  </dgm:ptLst>
  <dgm:cxnLst>
    <dgm:cxn modelId="{BB6ED61B-71C3-4395-97A1-8808C8C9DBD8}" srcId="{91AF26C7-E82E-402F-8E70-6B241947FBE3}" destId="{7FC4ED44-97F3-4B46-B0B3-8F50D17F8711}" srcOrd="2" destOrd="0" parTransId="{5AF6642D-6739-4870-8F63-AE56537D741B}" sibTransId="{C2C5329C-8F34-435B-9376-B7AF94CBCD9B}"/>
    <dgm:cxn modelId="{EBC46F3B-3A33-40E0-BA55-A53AFF47141E}" type="presOf" srcId="{84F330F0-E95E-46AD-A5E2-CDB1870B9766}" destId="{A33FA49A-ED8F-4B24-8617-50B6BEB17ADC}" srcOrd="0" destOrd="0" presId="urn:microsoft.com/office/officeart/2018/2/layout/IconVerticalSolidList"/>
    <dgm:cxn modelId="{6E714774-6B36-485E-AF9E-B911AC6BB68F}" type="presOf" srcId="{79E2451E-CD55-4B80-975C-478D72B2D15E}" destId="{60A34E5D-A615-4785-9974-1993563024DB}" srcOrd="0" destOrd="0" presId="urn:microsoft.com/office/officeart/2018/2/layout/IconVerticalSolidList"/>
    <dgm:cxn modelId="{34FBB07B-5C3A-4611-B7D9-0DC71D3837F1}" srcId="{91AF26C7-E82E-402F-8E70-6B241947FBE3}" destId="{4259CE41-AE5A-4E0D-BA71-E9324107AB2E}" srcOrd="1" destOrd="0" parTransId="{F6C8533E-9D2D-42C5-B639-675927118956}" sibTransId="{27783106-6AC5-46B1-86E8-61D256B67A83}"/>
    <dgm:cxn modelId="{447B838D-5E73-4599-B3AA-1F39AD8661CD}" type="presOf" srcId="{4259CE41-AE5A-4E0D-BA71-E9324107AB2E}" destId="{BBF62451-6077-4ECC-9A9E-D1D8537606E3}" srcOrd="0" destOrd="0" presId="urn:microsoft.com/office/officeart/2018/2/layout/IconVerticalSolidList"/>
    <dgm:cxn modelId="{AEEF3190-5163-4EB8-8F65-5E5971B0483E}" srcId="{91AF26C7-E82E-402F-8E70-6B241947FBE3}" destId="{84F330F0-E95E-46AD-A5E2-CDB1870B9766}" srcOrd="0" destOrd="0" parTransId="{F687E42B-4500-4F98-A27C-BFD57AB33810}" sibTransId="{1F1FE378-1212-4460-AEA2-1B941E28E538}"/>
    <dgm:cxn modelId="{57D12796-0050-4F24-A7E3-21219283DAF6}" type="presOf" srcId="{7FC4ED44-97F3-4B46-B0B3-8F50D17F8711}" destId="{23BEC22F-B7DC-44E6-A7AB-8DCA2FA299A2}" srcOrd="0" destOrd="0" presId="urn:microsoft.com/office/officeart/2018/2/layout/IconVerticalSolidList"/>
    <dgm:cxn modelId="{AE7866B2-7C5C-4BD6-9233-FD42BEE51522}" srcId="{91AF26C7-E82E-402F-8E70-6B241947FBE3}" destId="{79E2451E-CD55-4B80-975C-478D72B2D15E}" srcOrd="3" destOrd="0" parTransId="{599D0226-9462-4EAA-A23F-350BECAF5D7A}" sibTransId="{869BF808-BC58-4A6F-96AA-252E8C81FDB3}"/>
    <dgm:cxn modelId="{0D257FE7-407D-4F99-AF18-716C08B83FD6}" type="presOf" srcId="{91AF26C7-E82E-402F-8E70-6B241947FBE3}" destId="{BE29EB84-1FED-402B-95CA-EA896AAECD7A}" srcOrd="0" destOrd="0" presId="urn:microsoft.com/office/officeart/2018/2/layout/IconVerticalSolidList"/>
    <dgm:cxn modelId="{FC650D7D-67C0-4A13-A503-98765BB74591}" type="presParOf" srcId="{BE29EB84-1FED-402B-95CA-EA896AAECD7A}" destId="{94A54A92-98E3-4B5C-99EA-53C6158A8068}" srcOrd="0" destOrd="0" presId="urn:microsoft.com/office/officeart/2018/2/layout/IconVerticalSolidList"/>
    <dgm:cxn modelId="{0ACCD2EE-DE6F-4FE9-BDFC-17831D767DAD}" type="presParOf" srcId="{94A54A92-98E3-4B5C-99EA-53C6158A8068}" destId="{39F75817-54FA-4534-A253-6BC5E452013F}" srcOrd="0" destOrd="0" presId="urn:microsoft.com/office/officeart/2018/2/layout/IconVerticalSolidList"/>
    <dgm:cxn modelId="{D262C9FF-3EF2-4813-A6D2-AAF52B138D2B}" type="presParOf" srcId="{94A54A92-98E3-4B5C-99EA-53C6158A8068}" destId="{DA0A8B38-22B6-45CD-89AD-8AC2297787C7}" srcOrd="1" destOrd="0" presId="urn:microsoft.com/office/officeart/2018/2/layout/IconVerticalSolidList"/>
    <dgm:cxn modelId="{2CB46A85-98FB-4A01-B867-0C2EC69062B7}" type="presParOf" srcId="{94A54A92-98E3-4B5C-99EA-53C6158A8068}" destId="{176C0958-10C5-4E39-9CAA-0FEBC3016126}" srcOrd="2" destOrd="0" presId="urn:microsoft.com/office/officeart/2018/2/layout/IconVerticalSolidList"/>
    <dgm:cxn modelId="{039D4641-54A4-4E1E-ADA2-849EB5DB163D}" type="presParOf" srcId="{94A54A92-98E3-4B5C-99EA-53C6158A8068}" destId="{A33FA49A-ED8F-4B24-8617-50B6BEB17ADC}" srcOrd="3" destOrd="0" presId="urn:microsoft.com/office/officeart/2018/2/layout/IconVerticalSolidList"/>
    <dgm:cxn modelId="{36EF575A-518F-489D-A673-B23909BEF11D}" type="presParOf" srcId="{BE29EB84-1FED-402B-95CA-EA896AAECD7A}" destId="{DA99E51B-D3A2-4240-9E2E-7D5B2A917F05}" srcOrd="1" destOrd="0" presId="urn:microsoft.com/office/officeart/2018/2/layout/IconVerticalSolidList"/>
    <dgm:cxn modelId="{1CC64696-7279-4544-8B7E-BDDBFA80032D}" type="presParOf" srcId="{BE29EB84-1FED-402B-95CA-EA896AAECD7A}" destId="{937875C8-DB7B-42E5-8678-7C9816CFE5D7}" srcOrd="2" destOrd="0" presId="urn:microsoft.com/office/officeart/2018/2/layout/IconVerticalSolidList"/>
    <dgm:cxn modelId="{E2C237BF-C82B-4345-80E3-8545E569D764}" type="presParOf" srcId="{937875C8-DB7B-42E5-8678-7C9816CFE5D7}" destId="{A8639061-4FD3-4AAB-90BB-7C93F5B090E8}" srcOrd="0" destOrd="0" presId="urn:microsoft.com/office/officeart/2018/2/layout/IconVerticalSolidList"/>
    <dgm:cxn modelId="{8D2B3285-8D8C-4DD0-8289-C7E377D90DCF}" type="presParOf" srcId="{937875C8-DB7B-42E5-8678-7C9816CFE5D7}" destId="{6C856165-75A9-44C6-89B5-893BE8424738}" srcOrd="1" destOrd="0" presId="urn:microsoft.com/office/officeart/2018/2/layout/IconVerticalSolidList"/>
    <dgm:cxn modelId="{ED780ADC-96EA-4E44-99E0-FBC509779CD0}" type="presParOf" srcId="{937875C8-DB7B-42E5-8678-7C9816CFE5D7}" destId="{7D73E842-4711-4F67-B48D-5601C61973DE}" srcOrd="2" destOrd="0" presId="urn:microsoft.com/office/officeart/2018/2/layout/IconVerticalSolidList"/>
    <dgm:cxn modelId="{28A74E47-D59D-416C-BBF9-C3201EDC619F}" type="presParOf" srcId="{937875C8-DB7B-42E5-8678-7C9816CFE5D7}" destId="{BBF62451-6077-4ECC-9A9E-D1D8537606E3}" srcOrd="3" destOrd="0" presId="urn:microsoft.com/office/officeart/2018/2/layout/IconVerticalSolidList"/>
    <dgm:cxn modelId="{A3746229-B614-445A-9E04-C35971868678}" type="presParOf" srcId="{BE29EB84-1FED-402B-95CA-EA896AAECD7A}" destId="{001BA7BD-7555-4BBA-A9DA-ED7690B335B6}" srcOrd="3" destOrd="0" presId="urn:microsoft.com/office/officeart/2018/2/layout/IconVerticalSolidList"/>
    <dgm:cxn modelId="{F812DBD1-E9FB-4E6F-B032-09542CD2D02D}" type="presParOf" srcId="{BE29EB84-1FED-402B-95CA-EA896AAECD7A}" destId="{36B166E6-639B-497C-B940-953E042F785E}" srcOrd="4" destOrd="0" presId="urn:microsoft.com/office/officeart/2018/2/layout/IconVerticalSolidList"/>
    <dgm:cxn modelId="{B20F73C4-8395-40AF-B0DE-E9D6CE00D4CB}" type="presParOf" srcId="{36B166E6-639B-497C-B940-953E042F785E}" destId="{5705CED2-E7DD-493F-AAC5-412A5E3F0108}" srcOrd="0" destOrd="0" presId="urn:microsoft.com/office/officeart/2018/2/layout/IconVerticalSolidList"/>
    <dgm:cxn modelId="{67375A2D-87D1-435A-B00F-1086A8E238C3}" type="presParOf" srcId="{36B166E6-639B-497C-B940-953E042F785E}" destId="{D0009571-58E8-4E2F-A1E3-50CCBBF06786}" srcOrd="1" destOrd="0" presId="urn:microsoft.com/office/officeart/2018/2/layout/IconVerticalSolidList"/>
    <dgm:cxn modelId="{A119FAAA-AC95-4611-8ADF-D4B590929710}" type="presParOf" srcId="{36B166E6-639B-497C-B940-953E042F785E}" destId="{11DF3A42-A534-4054-8E73-C8496567A3DE}" srcOrd="2" destOrd="0" presId="urn:microsoft.com/office/officeart/2018/2/layout/IconVerticalSolidList"/>
    <dgm:cxn modelId="{9E80512A-487A-43DB-98D8-86938932232F}" type="presParOf" srcId="{36B166E6-639B-497C-B940-953E042F785E}" destId="{23BEC22F-B7DC-44E6-A7AB-8DCA2FA299A2}" srcOrd="3" destOrd="0" presId="urn:microsoft.com/office/officeart/2018/2/layout/IconVerticalSolidList"/>
    <dgm:cxn modelId="{F6DC6DAA-628E-4343-BE8A-E876BBC77C0E}" type="presParOf" srcId="{BE29EB84-1FED-402B-95CA-EA896AAECD7A}" destId="{20BA0942-F076-44CA-A3A4-060D01981635}" srcOrd="5" destOrd="0" presId="urn:microsoft.com/office/officeart/2018/2/layout/IconVerticalSolidList"/>
    <dgm:cxn modelId="{B0CA0B53-2948-4F23-B262-6D2173FACF90}" type="presParOf" srcId="{BE29EB84-1FED-402B-95CA-EA896AAECD7A}" destId="{15CC07BC-088C-4686-8548-F77B57C64F88}" srcOrd="6" destOrd="0" presId="urn:microsoft.com/office/officeart/2018/2/layout/IconVerticalSolidList"/>
    <dgm:cxn modelId="{6BC34877-E70C-45E6-9C8F-85DAC00ADFDB}" type="presParOf" srcId="{15CC07BC-088C-4686-8548-F77B57C64F88}" destId="{25D6A77E-901C-46E9-A67F-7D05E3E20F6A}" srcOrd="0" destOrd="0" presId="urn:microsoft.com/office/officeart/2018/2/layout/IconVerticalSolidList"/>
    <dgm:cxn modelId="{DC552858-9FDA-4F5D-A61E-6930E9042C6E}" type="presParOf" srcId="{15CC07BC-088C-4686-8548-F77B57C64F88}" destId="{0E609558-3B68-4C19-8969-4179DEFE15E4}" srcOrd="1" destOrd="0" presId="urn:microsoft.com/office/officeart/2018/2/layout/IconVerticalSolidList"/>
    <dgm:cxn modelId="{DF2E017F-D913-4C88-B73E-68C4DEC3DBA6}" type="presParOf" srcId="{15CC07BC-088C-4686-8548-F77B57C64F88}" destId="{716994ED-2E72-4F8A-BA89-E6D8CC7636F1}" srcOrd="2" destOrd="0" presId="urn:microsoft.com/office/officeart/2018/2/layout/IconVerticalSolidList"/>
    <dgm:cxn modelId="{8908527F-1FED-41E0-8547-B8EDFAFAF5E1}" type="presParOf" srcId="{15CC07BC-088C-4686-8548-F77B57C64F88}" destId="{60A34E5D-A615-4785-9974-1993563024D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C1418D-2807-4959-8A04-AD6EB47D6FF2}"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en-US"/>
        </a:p>
      </dgm:t>
    </dgm:pt>
    <dgm:pt modelId="{4E65DD74-DA31-4F30-817C-4FF5F693B9C2}">
      <dgm:prSet custT="1"/>
      <dgm:spPr/>
      <dgm:t>
        <a:bodyPr/>
        <a:lstStyle/>
        <a:p>
          <a:r>
            <a:rPr lang="en-US" sz="1100" dirty="0">
              <a:latin typeface="Arial" panose="020B0604020202020204" pitchFamily="34" charset="0"/>
              <a:cs typeface="Arial" panose="020B0604020202020204" pitchFamily="34" charset="0"/>
            </a:rPr>
            <a:t>If we have concerns about any aspect of your child’s school life, the most appropriate member of staff will contact you. This may be your  child’s  class  teacher  or  a  member  of  the  school’s  Senior Leadership Team</a:t>
          </a:r>
          <a:r>
            <a:rPr lang="en-US" sz="1000" dirty="0"/>
            <a:t>.</a:t>
          </a:r>
        </a:p>
      </dgm:t>
    </dgm:pt>
    <dgm:pt modelId="{E7679984-1D06-460C-8E4A-5E22D9F98D93}" type="parTrans" cxnId="{5ABEF2E9-EDF4-4D5C-9685-06ACA3B011A7}">
      <dgm:prSet/>
      <dgm:spPr/>
      <dgm:t>
        <a:bodyPr/>
        <a:lstStyle/>
        <a:p>
          <a:endParaRPr lang="en-US"/>
        </a:p>
      </dgm:t>
    </dgm:pt>
    <dgm:pt modelId="{BF82985B-C467-4D95-955B-A7160FF1EE24}" type="sibTrans" cxnId="{5ABEF2E9-EDF4-4D5C-9685-06ACA3B011A7}">
      <dgm:prSet/>
      <dgm:spPr/>
      <dgm:t>
        <a:bodyPr/>
        <a:lstStyle/>
        <a:p>
          <a:endParaRPr lang="en-US"/>
        </a:p>
      </dgm:t>
    </dgm:pt>
    <dgm:pt modelId="{E71EAD72-10A9-4123-86CA-E47FBD3AAE40}">
      <dgm:prSet custT="1"/>
      <dgm:spPr/>
      <dgm:t>
        <a:bodyPr/>
        <a:lstStyle/>
        <a:p>
          <a:r>
            <a:rPr lang="en-US" sz="1400" dirty="0">
              <a:latin typeface="Arial" panose="020B0604020202020204" pitchFamily="34" charset="0"/>
              <a:cs typeface="Arial" panose="020B0604020202020204" pitchFamily="34" charset="0"/>
            </a:rPr>
            <a:t>Staff may also use other opportunities such as your child’s school report</a:t>
          </a:r>
          <a:r>
            <a:rPr lang="en-GB" sz="1400" dirty="0">
              <a:latin typeface="Arial" panose="020B0604020202020204" pitchFamily="34" charset="0"/>
              <a:cs typeface="Arial" panose="020B0604020202020204" pitchFamily="34" charset="0"/>
            </a:rPr>
            <a:t>, Individual Learning Plans (ILP’s), Pupil Passport</a:t>
          </a:r>
          <a:r>
            <a:rPr lang="en-US" sz="1400" dirty="0">
              <a:latin typeface="Arial" panose="020B0604020202020204" pitchFamily="34" charset="0"/>
              <a:cs typeface="Arial" panose="020B0604020202020204" pitchFamily="34" charset="0"/>
            </a:rPr>
            <a:t> or parents evening to let you know about any concerns.</a:t>
          </a:r>
        </a:p>
      </dgm:t>
    </dgm:pt>
    <dgm:pt modelId="{4A7EC52F-CAE7-46BA-B32B-660905631BA7}" type="parTrans" cxnId="{BA270491-1492-47CA-98D0-DD0455E0F7EA}">
      <dgm:prSet/>
      <dgm:spPr/>
      <dgm:t>
        <a:bodyPr/>
        <a:lstStyle/>
        <a:p>
          <a:endParaRPr lang="en-US"/>
        </a:p>
      </dgm:t>
    </dgm:pt>
    <dgm:pt modelId="{24718157-C152-440C-9FA3-8DD4948122C4}" type="sibTrans" cxnId="{BA270491-1492-47CA-98D0-DD0455E0F7EA}">
      <dgm:prSet/>
      <dgm:spPr/>
      <dgm:t>
        <a:bodyPr/>
        <a:lstStyle/>
        <a:p>
          <a:endParaRPr lang="en-US"/>
        </a:p>
      </dgm:t>
    </dgm:pt>
    <dgm:pt modelId="{3401B173-CAE4-48F5-A164-1A43CC7CFE57}">
      <dgm:prSet custT="1"/>
      <dgm:spPr/>
      <dgm:t>
        <a:bodyPr/>
        <a:lstStyle/>
        <a:p>
          <a:r>
            <a:rPr lang="en-US" sz="1400" dirty="0">
              <a:latin typeface="Arial" panose="020B0604020202020204" pitchFamily="34" charset="0"/>
              <a:cs typeface="Arial" panose="020B0604020202020204" pitchFamily="34" charset="0"/>
            </a:rPr>
            <a:t>In line with the SEND Code of Practice, we will always inform parents/carers if special educational provision is being put in place for your child and they are being placed on the school’s SEND register.</a:t>
          </a:r>
        </a:p>
      </dgm:t>
    </dgm:pt>
    <dgm:pt modelId="{49C30078-276E-4FCB-81FD-C6017A8A5A7C}" type="parTrans" cxnId="{54E36CB5-1F48-46FE-A0B1-E9F4ADD62FEA}">
      <dgm:prSet/>
      <dgm:spPr/>
      <dgm:t>
        <a:bodyPr/>
        <a:lstStyle/>
        <a:p>
          <a:endParaRPr lang="en-US"/>
        </a:p>
      </dgm:t>
    </dgm:pt>
    <dgm:pt modelId="{2B589014-44F1-41AF-B7D0-5E9D8DE6C4FB}" type="sibTrans" cxnId="{54E36CB5-1F48-46FE-A0B1-E9F4ADD62FEA}">
      <dgm:prSet/>
      <dgm:spPr/>
      <dgm:t>
        <a:bodyPr/>
        <a:lstStyle/>
        <a:p>
          <a:endParaRPr lang="en-US"/>
        </a:p>
      </dgm:t>
    </dgm:pt>
    <dgm:pt modelId="{6AE14C81-1705-4FFC-B13A-D444F6F12A99}" type="pres">
      <dgm:prSet presAssocID="{42C1418D-2807-4959-8A04-AD6EB47D6FF2}" presName="diagram" presStyleCnt="0">
        <dgm:presLayoutVars>
          <dgm:dir/>
          <dgm:resizeHandles val="exact"/>
        </dgm:presLayoutVars>
      </dgm:prSet>
      <dgm:spPr/>
    </dgm:pt>
    <dgm:pt modelId="{AD91E5CA-FD15-478A-B843-A5A9AC2FBB29}" type="pres">
      <dgm:prSet presAssocID="{4E65DD74-DA31-4F30-817C-4FF5F693B9C2}" presName="arrow" presStyleLbl="node1" presStyleIdx="0" presStyleCnt="3" custScaleX="117378" custScaleY="106883">
        <dgm:presLayoutVars>
          <dgm:bulletEnabled val="1"/>
        </dgm:presLayoutVars>
      </dgm:prSet>
      <dgm:spPr/>
    </dgm:pt>
    <dgm:pt modelId="{44AC72FE-7D55-4F45-8564-66F37D8FD52B}" type="pres">
      <dgm:prSet presAssocID="{E71EAD72-10A9-4123-86CA-E47FBD3AAE40}" presName="arrow" presStyleLbl="node1" presStyleIdx="1" presStyleCnt="3" custScaleX="111605" custScaleY="159136" custRadScaleRad="126617" custRadScaleInc="-1086">
        <dgm:presLayoutVars>
          <dgm:bulletEnabled val="1"/>
        </dgm:presLayoutVars>
      </dgm:prSet>
      <dgm:spPr/>
    </dgm:pt>
    <dgm:pt modelId="{98BF8A64-39CE-46BF-9B96-BC41C3DBAE10}" type="pres">
      <dgm:prSet presAssocID="{3401B173-CAE4-48F5-A164-1A43CC7CFE57}" presName="arrow" presStyleLbl="node1" presStyleIdx="2" presStyleCnt="3" custScaleX="144657" custScaleY="128663" custRadScaleRad="116419" custRadScaleInc="3227">
        <dgm:presLayoutVars>
          <dgm:bulletEnabled val="1"/>
        </dgm:presLayoutVars>
      </dgm:prSet>
      <dgm:spPr/>
    </dgm:pt>
  </dgm:ptLst>
  <dgm:cxnLst>
    <dgm:cxn modelId="{E94A0273-C94D-44B9-98D0-03B16BE49446}" type="presOf" srcId="{4E65DD74-DA31-4F30-817C-4FF5F693B9C2}" destId="{AD91E5CA-FD15-478A-B843-A5A9AC2FBB29}" srcOrd="0" destOrd="0" presId="urn:microsoft.com/office/officeart/2005/8/layout/arrow5"/>
    <dgm:cxn modelId="{F7EB567A-3853-4ACA-BDDE-3368E930A25E}" type="presOf" srcId="{E71EAD72-10A9-4123-86CA-E47FBD3AAE40}" destId="{44AC72FE-7D55-4F45-8564-66F37D8FD52B}" srcOrd="0" destOrd="0" presId="urn:microsoft.com/office/officeart/2005/8/layout/arrow5"/>
    <dgm:cxn modelId="{BA270491-1492-47CA-98D0-DD0455E0F7EA}" srcId="{42C1418D-2807-4959-8A04-AD6EB47D6FF2}" destId="{E71EAD72-10A9-4123-86CA-E47FBD3AAE40}" srcOrd="1" destOrd="0" parTransId="{4A7EC52F-CAE7-46BA-B32B-660905631BA7}" sibTransId="{24718157-C152-440C-9FA3-8DD4948122C4}"/>
    <dgm:cxn modelId="{54E36CB5-1F48-46FE-A0B1-E9F4ADD62FEA}" srcId="{42C1418D-2807-4959-8A04-AD6EB47D6FF2}" destId="{3401B173-CAE4-48F5-A164-1A43CC7CFE57}" srcOrd="2" destOrd="0" parTransId="{49C30078-276E-4FCB-81FD-C6017A8A5A7C}" sibTransId="{2B589014-44F1-41AF-B7D0-5E9D8DE6C4FB}"/>
    <dgm:cxn modelId="{FB7D56DB-A043-49AD-9B97-1A70B25C6685}" type="presOf" srcId="{3401B173-CAE4-48F5-A164-1A43CC7CFE57}" destId="{98BF8A64-39CE-46BF-9B96-BC41C3DBAE10}" srcOrd="0" destOrd="0" presId="urn:microsoft.com/office/officeart/2005/8/layout/arrow5"/>
    <dgm:cxn modelId="{5ABEF2E9-EDF4-4D5C-9685-06ACA3B011A7}" srcId="{42C1418D-2807-4959-8A04-AD6EB47D6FF2}" destId="{4E65DD74-DA31-4F30-817C-4FF5F693B9C2}" srcOrd="0" destOrd="0" parTransId="{E7679984-1D06-460C-8E4A-5E22D9F98D93}" sibTransId="{BF82985B-C467-4D95-955B-A7160FF1EE24}"/>
    <dgm:cxn modelId="{FF944CF1-8485-4C23-96BD-853B6D1FA111}" type="presOf" srcId="{42C1418D-2807-4959-8A04-AD6EB47D6FF2}" destId="{6AE14C81-1705-4FFC-B13A-D444F6F12A99}" srcOrd="0" destOrd="0" presId="urn:microsoft.com/office/officeart/2005/8/layout/arrow5"/>
    <dgm:cxn modelId="{8740D940-B4F3-4AC4-81D8-633CA49B883F}" type="presParOf" srcId="{6AE14C81-1705-4FFC-B13A-D444F6F12A99}" destId="{AD91E5CA-FD15-478A-B843-A5A9AC2FBB29}" srcOrd="0" destOrd="0" presId="urn:microsoft.com/office/officeart/2005/8/layout/arrow5"/>
    <dgm:cxn modelId="{E61DD889-8A0E-4B41-AFA4-E064611F7FE2}" type="presParOf" srcId="{6AE14C81-1705-4FFC-B13A-D444F6F12A99}" destId="{44AC72FE-7D55-4F45-8564-66F37D8FD52B}" srcOrd="1" destOrd="0" presId="urn:microsoft.com/office/officeart/2005/8/layout/arrow5"/>
    <dgm:cxn modelId="{0BD83BFD-CA6D-4BA6-9485-2642EEE1E1EC}" type="presParOf" srcId="{6AE14C81-1705-4FFC-B13A-D444F6F12A99}" destId="{98BF8A64-39CE-46BF-9B96-BC41C3DBAE10}" srcOrd="2"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76152-46B5-486D-92E1-7C95ECE6179B}">
      <dsp:nvSpPr>
        <dsp:cNvPr id="0" name=""/>
        <dsp:cNvSpPr/>
      </dsp:nvSpPr>
      <dsp:spPr>
        <a:xfrm rot="16200000">
          <a:off x="-1390080" y="1396350"/>
          <a:ext cx="4992915" cy="2200214"/>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omic Sans MS" panose="030F0702030302020204" pitchFamily="66" charset="0"/>
              <a:cs typeface="Arial" panose="020B0604020202020204" pitchFamily="34" charset="0"/>
            </a:rPr>
            <a:t>The school uses the Somerset ‘Graduated Response’ to support identification of student’s needs or barriers to learning along with what support may be appropriate. </a:t>
          </a:r>
          <a:r>
            <a:rPr lang="en-GB" sz="1400" kern="1200" dirty="0">
              <a:latin typeface="Comic Sans MS" panose="030F0702030302020204" pitchFamily="66" charset="0"/>
              <a:cs typeface="Arial" panose="020B0604020202020204" pitchFamily="34" charset="0"/>
              <a:hlinkClick xmlns:r="http://schemas.openxmlformats.org/officeDocument/2006/relationships" r:id="rId1"/>
            </a:rPr>
            <a:t>Somerset’s Graduated Response Tool</a:t>
          </a:r>
          <a:r>
            <a:rPr lang="en-GB" sz="1400" kern="1200" dirty="0">
              <a:latin typeface="Comic Sans MS" panose="030F0702030302020204" pitchFamily="66" charset="0"/>
              <a:cs typeface="Arial" panose="020B0604020202020204" pitchFamily="34" charset="0"/>
            </a:rPr>
            <a:t>.  </a:t>
          </a:r>
          <a:endParaRPr lang="en-US" sz="1400" kern="1200" dirty="0">
            <a:latin typeface="Comic Sans MS" panose="030F0702030302020204" pitchFamily="66" charset="0"/>
            <a:cs typeface="Arial" panose="020B0604020202020204" pitchFamily="34" charset="0"/>
          </a:endParaRPr>
        </a:p>
      </dsp:txBody>
      <dsp:txXfrm rot="5400000">
        <a:off x="6270" y="998583"/>
        <a:ext cx="2200214" cy="2995749"/>
      </dsp:txXfrm>
    </dsp:sp>
    <dsp:sp modelId="{4F548026-8F1B-436D-B7CC-F51F3BBB20AD}">
      <dsp:nvSpPr>
        <dsp:cNvPr id="0" name=""/>
        <dsp:cNvSpPr/>
      </dsp:nvSpPr>
      <dsp:spPr>
        <a:xfrm rot="16200000">
          <a:off x="975150" y="1396350"/>
          <a:ext cx="4992915" cy="2200214"/>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omic Sans MS" panose="030F0702030302020204" pitchFamily="66" charset="0"/>
              <a:cs typeface="Arial" panose="020B0604020202020204" pitchFamily="34" charset="0"/>
            </a:rPr>
            <a:t>When a need or barrier to learning is identified, students will be supported initially through in class strategies and support. This is known as  </a:t>
          </a:r>
          <a:r>
            <a:rPr lang="en-US" sz="1400" b="1" kern="1200" dirty="0">
              <a:latin typeface="Comic Sans MS" panose="030F0702030302020204" pitchFamily="66" charset="0"/>
              <a:cs typeface="Arial" panose="020B0604020202020204" pitchFamily="34" charset="0"/>
            </a:rPr>
            <a:t>Universal  Provision</a:t>
          </a:r>
          <a:r>
            <a:rPr lang="en-US" sz="1400" kern="1200" dirty="0">
              <a:latin typeface="Comic Sans MS" panose="030F0702030302020204" pitchFamily="66" charset="0"/>
              <a:cs typeface="Arial" panose="020B0604020202020204" pitchFamily="34" charset="0"/>
            </a:rPr>
            <a:t>. This is overseen  by the Class  Teacher with input from the  SENDCo.</a:t>
          </a:r>
          <a:r>
            <a:rPr lang="en-GB" sz="1400" kern="1200" dirty="0">
              <a:latin typeface="Comic Sans MS" panose="030F0702030302020204" pitchFamily="66" charset="0"/>
              <a:cs typeface="Arial" panose="020B0604020202020204" pitchFamily="34" charset="0"/>
            </a:rPr>
            <a:t> Your child may be added to our monitoring list at this stage.</a:t>
          </a:r>
          <a:endParaRPr lang="en-US" sz="1400" kern="1200" dirty="0">
            <a:latin typeface="Comic Sans MS" panose="030F0702030302020204" pitchFamily="66" charset="0"/>
            <a:cs typeface="Arial" panose="020B0604020202020204" pitchFamily="34" charset="0"/>
          </a:endParaRPr>
        </a:p>
      </dsp:txBody>
      <dsp:txXfrm rot="5400000">
        <a:off x="2371500" y="998583"/>
        <a:ext cx="2200214" cy="2995749"/>
      </dsp:txXfrm>
    </dsp:sp>
    <dsp:sp modelId="{B7624DC4-40E7-4FD3-A641-E03C1D2B4287}">
      <dsp:nvSpPr>
        <dsp:cNvPr id="0" name=""/>
        <dsp:cNvSpPr/>
      </dsp:nvSpPr>
      <dsp:spPr>
        <a:xfrm rot="16200000">
          <a:off x="3312325" y="1396350"/>
          <a:ext cx="4992915" cy="2200214"/>
        </a:xfrm>
        <a:prstGeom prst="flowChartManualOperati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omic Sans MS" panose="030F0702030302020204" pitchFamily="66" charset="0"/>
              <a:cs typeface="Arial" panose="020B0604020202020204" pitchFamily="34" charset="0"/>
            </a:rPr>
            <a:t>Progress is </a:t>
          </a:r>
          <a:r>
            <a:rPr lang="en-GB" sz="1400" kern="1200" dirty="0">
              <a:latin typeface="Comic Sans MS" panose="030F0702030302020204" pitchFamily="66" charset="0"/>
              <a:cs typeface="Arial" panose="020B0604020202020204" pitchFamily="34" charset="0"/>
            </a:rPr>
            <a:t>then </a:t>
          </a:r>
          <a:r>
            <a:rPr lang="en-US" sz="1400" kern="1200" dirty="0">
              <a:latin typeface="Comic Sans MS" panose="030F0702030302020204" pitchFamily="66" charset="0"/>
              <a:cs typeface="Arial" panose="020B0604020202020204" pitchFamily="34" charset="0"/>
            </a:rPr>
            <a:t>monitored through an</a:t>
          </a:r>
          <a:r>
            <a:rPr lang="en-US" sz="1400" b="1" kern="1200" dirty="0">
              <a:latin typeface="Comic Sans MS" panose="030F0702030302020204" pitchFamily="66" charset="0"/>
              <a:cs typeface="Arial" panose="020B0604020202020204" pitchFamily="34" charset="0"/>
            </a:rPr>
            <a:t> ‘Assess, Plan, Do, Review’ (APDR)</a:t>
          </a:r>
          <a:r>
            <a:rPr lang="en-US" sz="1400" kern="1200" dirty="0">
              <a:latin typeface="Comic Sans MS" panose="030F0702030302020204" pitchFamily="66" charset="0"/>
              <a:cs typeface="Arial" panose="020B0604020202020204" pitchFamily="34" charset="0"/>
            </a:rPr>
            <a:t> process that</a:t>
          </a:r>
          <a:r>
            <a:rPr lang="en-GB" sz="1400" kern="1200" dirty="0">
              <a:latin typeface="Comic Sans MS" panose="030F0702030302020204" pitchFamily="66" charset="0"/>
              <a:cs typeface="Arial" panose="020B0604020202020204" pitchFamily="34" charset="0"/>
            </a:rPr>
            <a:t> </a:t>
          </a:r>
          <a:r>
            <a:rPr lang="en-US" sz="1400" kern="1200" dirty="0">
              <a:latin typeface="Comic Sans MS" panose="030F0702030302020204" pitchFamily="66" charset="0"/>
              <a:cs typeface="Arial" panose="020B0604020202020204" pitchFamily="34" charset="0"/>
            </a:rPr>
            <a:t>measures the impact of any</a:t>
          </a:r>
          <a:r>
            <a:rPr lang="en-GB" sz="1400" kern="1200" dirty="0">
              <a:latin typeface="Comic Sans MS" panose="030F0702030302020204" pitchFamily="66" charset="0"/>
              <a:cs typeface="Arial" panose="020B0604020202020204" pitchFamily="34" charset="0"/>
            </a:rPr>
            <a:t> </a:t>
          </a:r>
          <a:r>
            <a:rPr lang="en-US" sz="1400" kern="1200" dirty="0">
              <a:latin typeface="Comic Sans MS" panose="030F0702030302020204" pitchFamily="66" charset="0"/>
              <a:cs typeface="Arial" panose="020B0604020202020204" pitchFamily="34" charset="0"/>
            </a:rPr>
            <a:t>intervention/strategy and plans appropriate</a:t>
          </a:r>
          <a:r>
            <a:rPr lang="en-GB" sz="1400" kern="1200" dirty="0">
              <a:latin typeface="Comic Sans MS" panose="030F0702030302020204" pitchFamily="66" charset="0"/>
              <a:cs typeface="Arial" panose="020B0604020202020204" pitchFamily="34" charset="0"/>
            </a:rPr>
            <a:t> </a:t>
          </a:r>
          <a:r>
            <a:rPr lang="en-US" sz="1400" kern="1200" dirty="0">
              <a:latin typeface="Comic Sans MS" panose="030F0702030302020204" pitchFamily="66" charset="0"/>
              <a:cs typeface="Arial" panose="020B0604020202020204" pitchFamily="34" charset="0"/>
            </a:rPr>
            <a:t>future support</a:t>
          </a:r>
          <a:r>
            <a:rPr lang="en-US" sz="1600" kern="1200" dirty="0">
              <a:latin typeface="Arial" panose="020B0604020202020204" pitchFamily="34" charset="0"/>
              <a:cs typeface="Arial" panose="020B0604020202020204" pitchFamily="34" charset="0"/>
            </a:rPr>
            <a:t>.</a:t>
          </a:r>
          <a:r>
            <a:rPr lang="en-GB" sz="1600"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rot="5400000">
        <a:off x="4708675" y="998583"/>
        <a:ext cx="2200214" cy="2995749"/>
      </dsp:txXfrm>
    </dsp:sp>
    <dsp:sp modelId="{A3CF3D91-B329-483F-B380-5A852CAFBE61}">
      <dsp:nvSpPr>
        <dsp:cNvPr id="0" name=""/>
        <dsp:cNvSpPr/>
      </dsp:nvSpPr>
      <dsp:spPr>
        <a:xfrm rot="16200000">
          <a:off x="5750725" y="1396350"/>
          <a:ext cx="4992915" cy="2200214"/>
        </a:xfrm>
        <a:prstGeom prst="flowChartManualOperati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omic Sans MS" panose="030F0702030302020204" pitchFamily="66" charset="0"/>
              <a:cs typeface="Arial" panose="020B0604020202020204" pitchFamily="34" charset="0"/>
            </a:rPr>
            <a:t>If support which is additional to and different from their peers is required at this stage your child may be added to the </a:t>
          </a:r>
          <a:r>
            <a:rPr lang="en-US" sz="1400" b="1" kern="1200" dirty="0">
              <a:latin typeface="Comic Sans MS" panose="030F0702030302020204" pitchFamily="66" charset="0"/>
              <a:cs typeface="Arial" panose="020B0604020202020204" pitchFamily="34" charset="0"/>
            </a:rPr>
            <a:t>SEN register</a:t>
          </a:r>
          <a:r>
            <a:rPr lang="en-US" sz="1400" kern="1200" dirty="0">
              <a:latin typeface="Comic Sans MS" panose="030F0702030302020204" pitchFamily="66" charset="0"/>
              <a:cs typeface="Arial" panose="020B0604020202020204" pitchFamily="34" charset="0"/>
            </a:rPr>
            <a:t>. </a:t>
          </a:r>
        </a:p>
      </dsp:txBody>
      <dsp:txXfrm rot="5400000">
        <a:off x="7147075" y="998583"/>
        <a:ext cx="2200214" cy="2995749"/>
      </dsp:txXfrm>
    </dsp:sp>
    <dsp:sp modelId="{F05129EE-3FE8-484A-A24A-C75B7A656817}">
      <dsp:nvSpPr>
        <dsp:cNvPr id="0" name=""/>
        <dsp:cNvSpPr/>
      </dsp:nvSpPr>
      <dsp:spPr>
        <a:xfrm rot="16200000">
          <a:off x="8070844" y="1396350"/>
          <a:ext cx="4992915" cy="2200214"/>
        </a:xfrm>
        <a:prstGeom prst="flowChartManualOperati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omic Sans MS" panose="030F0702030302020204" pitchFamily="66" charset="0"/>
              <a:cs typeface="Arial" panose="020B0604020202020204" pitchFamily="34" charset="0"/>
            </a:rPr>
            <a:t>If a child has complex/acute needs, their profile may sit within the school’s High Needs stage. This may mean that a student would benefit from an </a:t>
          </a:r>
          <a:r>
            <a:rPr lang="en-US" sz="1400" b="1" kern="1200" dirty="0">
              <a:latin typeface="Comic Sans MS" panose="030F0702030302020204" pitchFamily="66" charset="0"/>
              <a:cs typeface="Arial" panose="020B0604020202020204" pitchFamily="34" charset="0"/>
            </a:rPr>
            <a:t>Education, Health and Care Plan (EHCP)</a:t>
          </a:r>
          <a:r>
            <a:rPr lang="en-US" sz="1400" kern="1200" dirty="0">
              <a:latin typeface="Comic Sans MS" panose="030F0702030302020204" pitchFamily="66" charset="0"/>
              <a:cs typeface="Arial" panose="020B0604020202020204" pitchFamily="34" charset="0"/>
            </a:rPr>
            <a:t> to  support their needs  and identify specific provision</a:t>
          </a:r>
          <a:r>
            <a:rPr lang="en-US" sz="1600" kern="1200" dirty="0">
              <a:latin typeface="Arial" panose="020B0604020202020204" pitchFamily="34" charset="0"/>
              <a:cs typeface="Arial" panose="020B0604020202020204" pitchFamily="34" charset="0"/>
            </a:rPr>
            <a:t>.</a:t>
          </a:r>
        </a:p>
      </dsp:txBody>
      <dsp:txXfrm rot="5400000">
        <a:off x="9467194" y="998583"/>
        <a:ext cx="2200214" cy="2995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67-D92B-4D4A-88D6-4B623CD7E283}">
      <dsp:nvSpPr>
        <dsp:cNvPr id="0" name=""/>
        <dsp:cNvSpPr/>
      </dsp:nvSpPr>
      <dsp:spPr>
        <a:xfrm>
          <a:off x="3342183" y="0"/>
          <a:ext cx="4891588" cy="2265698"/>
        </a:xfrm>
        <a:prstGeom prst="trapezoid">
          <a:avLst>
            <a:gd name="adj" fmla="val 101222"/>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Sassoon Infant Std"/>
            </a:rPr>
            <a:t> </a:t>
          </a:r>
          <a:r>
            <a:rPr lang="en-US" sz="1400" b="1" u="sng" kern="1200" dirty="0">
              <a:latin typeface="Comic Sans MS" panose="030F0702030302020204" pitchFamily="66" charset="0"/>
              <a:cs typeface="Arial" panose="020B0604020202020204" pitchFamily="34" charset="0"/>
            </a:rPr>
            <a:t>High Needs Support</a:t>
          </a:r>
          <a:r>
            <a:rPr lang="en-US" sz="1400" b="0" u="none" kern="1200" dirty="0">
              <a:latin typeface="Comic Sans MS" panose="030F0702030302020204" pitchFamily="66" charset="0"/>
              <a:cs typeface="Arial" panose="020B0604020202020204" pitchFamily="34" charset="0"/>
            </a:rPr>
            <a:t> </a:t>
          </a:r>
        </a:p>
        <a:p>
          <a:pPr marL="0" lvl="0" indent="0" algn="ctr" defTabSz="666750" rtl="0">
            <a:lnSpc>
              <a:spcPct val="90000"/>
            </a:lnSpc>
            <a:spcBef>
              <a:spcPct val="0"/>
            </a:spcBef>
            <a:spcAft>
              <a:spcPct val="35000"/>
            </a:spcAft>
            <a:buNone/>
          </a:pPr>
          <a:r>
            <a:rPr lang="en-US" sz="1400" b="0" u="none" kern="1200" dirty="0">
              <a:latin typeface="Comic Sans MS" panose="030F0702030302020204" pitchFamily="66" charset="0"/>
              <a:cs typeface="Arial" panose="020B0604020202020204" pitchFamily="34" charset="0"/>
            </a:rPr>
            <a:t>This is available for the </a:t>
          </a:r>
          <a:r>
            <a:rPr lang="en-US" sz="1400" b="1" i="1" u="none" kern="1200" dirty="0">
              <a:latin typeface="Comic Sans MS" panose="030F0702030302020204" pitchFamily="66" charset="0"/>
              <a:cs typeface="Arial" panose="020B0604020202020204" pitchFamily="34" charset="0"/>
            </a:rPr>
            <a:t>few highest needs children</a:t>
          </a:r>
          <a:r>
            <a:rPr lang="en-US" sz="1400" b="0" u="none" kern="1200" dirty="0">
              <a:latin typeface="Comic Sans MS" panose="030F0702030302020204" pitchFamily="66" charset="0"/>
              <a:cs typeface="Arial" panose="020B0604020202020204" pitchFamily="34" charset="0"/>
            </a:rPr>
            <a:t> and may include: Specialist support from external professionals such as TDPC, Pediatrician or educational psychologist input, 1:1 LSA support needed to enable access to education, A high level of physical, communication or sensory support</a:t>
          </a:r>
          <a:r>
            <a:rPr lang="en-US" sz="1500" b="0" u="none" kern="1200" dirty="0">
              <a:latin typeface="Arial" panose="020B0604020202020204" pitchFamily="34" charset="0"/>
              <a:cs typeface="Arial" panose="020B0604020202020204" pitchFamily="34" charset="0"/>
            </a:rPr>
            <a:t>.</a:t>
          </a:r>
        </a:p>
      </dsp:txBody>
      <dsp:txXfrm>
        <a:off x="3342183" y="0"/>
        <a:ext cx="4891588" cy="2265698"/>
      </dsp:txXfrm>
    </dsp:sp>
    <dsp:sp modelId="{912BB5C1-BD13-409F-AEF2-A66BE034DAB9}">
      <dsp:nvSpPr>
        <dsp:cNvPr id="0" name=""/>
        <dsp:cNvSpPr/>
      </dsp:nvSpPr>
      <dsp:spPr>
        <a:xfrm>
          <a:off x="1056191" y="2310355"/>
          <a:ext cx="9417705" cy="2265698"/>
        </a:xfrm>
        <a:prstGeom prst="trapezoid">
          <a:avLst>
            <a:gd name="adj" fmla="val 101222"/>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latin typeface="Comic Sans MS" panose="030F0702030302020204" pitchFamily="66" charset="0"/>
              <a:cs typeface="Arial" panose="020B0604020202020204" pitchFamily="34" charset="0"/>
            </a:rPr>
            <a:t>SEND Support</a:t>
          </a:r>
        </a:p>
        <a:p>
          <a:pPr marL="0" lvl="0" indent="0" algn="ctr" defTabSz="622300" rtl="0">
            <a:lnSpc>
              <a:spcPct val="90000"/>
            </a:lnSpc>
            <a:spcBef>
              <a:spcPct val="0"/>
            </a:spcBef>
            <a:spcAft>
              <a:spcPct val="35000"/>
            </a:spcAft>
            <a:buNone/>
          </a:pPr>
          <a:r>
            <a:rPr lang="en-US" sz="1400" b="0" u="none" kern="1200" dirty="0">
              <a:latin typeface="Comic Sans MS" panose="030F0702030302020204" pitchFamily="66" charset="0"/>
              <a:cs typeface="Arial" panose="020B0604020202020204" pitchFamily="34" charset="0"/>
            </a:rPr>
            <a:t>Targeted support at this level is available to</a:t>
          </a:r>
          <a:r>
            <a:rPr lang="en-US" sz="1400" b="1" i="1" u="none" kern="1200" dirty="0">
              <a:latin typeface="Comic Sans MS" panose="030F0702030302020204" pitchFamily="66" charset="0"/>
              <a:cs typeface="Arial" panose="020B0604020202020204" pitchFamily="34" charset="0"/>
            </a:rPr>
            <a:t> some children</a:t>
          </a:r>
          <a:r>
            <a:rPr lang="en-US" sz="1400" b="0" u="none" kern="1200" dirty="0">
              <a:latin typeface="Comic Sans MS" panose="030F0702030302020204" pitchFamily="66" charset="0"/>
              <a:cs typeface="Arial" panose="020B0604020202020204" pitchFamily="34" charset="0"/>
            </a:rPr>
            <a:t>. It may include: Individual learning plans, 1:1 academic or SEMH interventions, LSA support, individual timetables or planning, now &amp; next, sensory, SALT or OT plans or advice needing a significant level of input or adaption. Referrals to external professionals may be made at this stage such as SALT, OT or Neurodevelopmental pathway. </a:t>
          </a:r>
        </a:p>
      </dsp:txBody>
      <dsp:txXfrm>
        <a:off x="2704290" y="2310355"/>
        <a:ext cx="6121508" cy="2265698"/>
      </dsp:txXfrm>
    </dsp:sp>
    <dsp:sp modelId="{97227D69-F80D-4C7C-BB4B-46EA5CD89FA1}">
      <dsp:nvSpPr>
        <dsp:cNvPr id="0" name=""/>
        <dsp:cNvSpPr/>
      </dsp:nvSpPr>
      <dsp:spPr>
        <a:xfrm>
          <a:off x="0" y="4531397"/>
          <a:ext cx="11584212" cy="1190805"/>
        </a:xfrm>
        <a:prstGeom prst="trapezoid">
          <a:avLst>
            <a:gd name="adj" fmla="val 101222"/>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latin typeface="Comic Sans MS" panose="030F0702030302020204" pitchFamily="66" charset="0"/>
              <a:cs typeface="Arial" panose="020B0604020202020204" pitchFamily="34" charset="0"/>
            </a:rPr>
            <a:t>Universal Provision</a:t>
          </a:r>
        </a:p>
        <a:p>
          <a:pPr marL="0" lvl="0" indent="0" algn="ctr" defTabSz="622300" rtl="0">
            <a:lnSpc>
              <a:spcPct val="90000"/>
            </a:lnSpc>
            <a:spcBef>
              <a:spcPct val="0"/>
            </a:spcBef>
            <a:spcAft>
              <a:spcPct val="35000"/>
            </a:spcAft>
            <a:buNone/>
          </a:pPr>
          <a:r>
            <a:rPr lang="en-US" sz="1400" b="0" u="none" kern="1200" dirty="0">
              <a:latin typeface="Comic Sans MS" panose="030F0702030302020204" pitchFamily="66" charset="0"/>
              <a:cs typeface="Arial" panose="020B0604020202020204" pitchFamily="34" charset="0"/>
            </a:rPr>
            <a:t> This is available to </a:t>
          </a:r>
          <a:r>
            <a:rPr lang="en-US" sz="1400" b="1" i="1" u="none" kern="1200" dirty="0">
              <a:latin typeface="Comic Sans MS" panose="030F0702030302020204" pitchFamily="66" charset="0"/>
              <a:cs typeface="Arial" panose="020B0604020202020204" pitchFamily="34" charset="0"/>
            </a:rPr>
            <a:t>all/most children</a:t>
          </a:r>
          <a:r>
            <a:rPr lang="en-US" sz="1400" b="0" u="none" kern="1200" dirty="0">
              <a:latin typeface="Comic Sans MS" panose="030F0702030302020204" pitchFamily="66" charset="0"/>
              <a:cs typeface="Arial" panose="020B0604020202020204" pitchFamily="34" charset="0"/>
            </a:rPr>
            <a:t> and may include: Adaptations to tasks or activities, a range of recording methods, additional learning resources e.g. concrete maths equipment, word or vocabulary mats, seating plans, movement breaks, class visual timetables. Group interventions and class forest school sessions.</a:t>
          </a:r>
        </a:p>
      </dsp:txBody>
      <dsp:txXfrm>
        <a:off x="2027237" y="4531397"/>
        <a:ext cx="7529737" cy="1190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5F80A-2B17-4D82-AF05-01BB17FD3A2B}">
      <dsp:nvSpPr>
        <dsp:cNvPr id="0" name=""/>
        <dsp:cNvSpPr/>
      </dsp:nvSpPr>
      <dsp:spPr>
        <a:xfrm>
          <a:off x="0" y="1476"/>
          <a:ext cx="7010401" cy="1144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omic Sans MS" panose="030F0702030302020204" pitchFamily="66" charset="0"/>
              <a:cs typeface="Arial" panose="020B0604020202020204" pitchFamily="34" charset="0"/>
            </a:rPr>
            <a:t>As a school we are committed to providing high quality teaching. </a:t>
          </a:r>
          <a:r>
            <a:rPr lang="en-GB" sz="1400" kern="1200" dirty="0">
              <a:latin typeface="Comic Sans MS" panose="030F0702030302020204" pitchFamily="66" charset="0"/>
              <a:cs typeface="Arial" panose="020B0604020202020204" pitchFamily="34" charset="0"/>
            </a:rPr>
            <a:t>Most children will follow the same curriculum as their peers, with teachers altering the lesson content to take account of learning needs.  </a:t>
          </a:r>
          <a:r>
            <a:rPr lang="en-AU" sz="1400" kern="1200" dirty="0">
              <a:latin typeface="Comic Sans MS" panose="030F0702030302020204" pitchFamily="66" charset="0"/>
              <a:cs typeface="Arial" panose="020B0604020202020204" pitchFamily="34" charset="0"/>
            </a:rPr>
            <a:t>Observation, marking and assessment inform teachers’ planning to ensure all work is accurately pitched at an appropriate level.  </a:t>
          </a:r>
          <a:endParaRPr lang="en-US" sz="1400" kern="1200" dirty="0">
            <a:latin typeface="Comic Sans MS" panose="030F0702030302020204" pitchFamily="66" charset="0"/>
            <a:cs typeface="Arial" panose="020B0604020202020204" pitchFamily="34" charset="0"/>
          </a:endParaRPr>
        </a:p>
      </dsp:txBody>
      <dsp:txXfrm>
        <a:off x="55863" y="57339"/>
        <a:ext cx="6898675" cy="1032634"/>
      </dsp:txXfrm>
    </dsp:sp>
    <dsp:sp modelId="{38624EC3-2529-47FD-887E-73BB6C014DFF}">
      <dsp:nvSpPr>
        <dsp:cNvPr id="0" name=""/>
        <dsp:cNvSpPr/>
      </dsp:nvSpPr>
      <dsp:spPr>
        <a:xfrm>
          <a:off x="0" y="1196403"/>
          <a:ext cx="7010401" cy="1144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omic Sans MS" panose="030F0702030302020204" pitchFamily="66" charset="0"/>
              <a:cs typeface="Arial" panose="020B0604020202020204" pitchFamily="34" charset="0"/>
            </a:rPr>
            <a:t>Specific resources and strategies will be used to support your child individually and/or in groups.</a:t>
          </a:r>
          <a:endParaRPr lang="en-US" sz="1400" kern="1200" dirty="0">
            <a:latin typeface="Comic Sans MS" panose="030F0702030302020204" pitchFamily="66" charset="0"/>
            <a:cs typeface="Arial" panose="020B0604020202020204" pitchFamily="34" charset="0"/>
          </a:endParaRPr>
        </a:p>
      </dsp:txBody>
      <dsp:txXfrm>
        <a:off x="55863" y="1252266"/>
        <a:ext cx="6898675" cy="1032634"/>
      </dsp:txXfrm>
    </dsp:sp>
    <dsp:sp modelId="{AE4AB481-79DB-4098-9354-4BE66D757BCD}">
      <dsp:nvSpPr>
        <dsp:cNvPr id="0" name=""/>
        <dsp:cNvSpPr/>
      </dsp:nvSpPr>
      <dsp:spPr>
        <a:xfrm>
          <a:off x="0" y="2318940"/>
          <a:ext cx="7010401" cy="1144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omic Sans MS" panose="030F0702030302020204" pitchFamily="66" charset="0"/>
              <a:cs typeface="Arial" panose="020B0604020202020204" pitchFamily="34" charset="0"/>
            </a:rPr>
            <a:t>Where appropriate we will offer an adapted behaviour plan (Pastoral support plan) for your child in line with professional advice</a:t>
          </a:r>
          <a:r>
            <a:rPr lang="en-AU"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55863" y="2374803"/>
        <a:ext cx="6898675" cy="1032634"/>
      </dsp:txXfrm>
    </dsp:sp>
    <dsp:sp modelId="{A3469275-0CB2-4A63-BDF6-DF3064DDA38F}">
      <dsp:nvSpPr>
        <dsp:cNvPr id="0" name=""/>
        <dsp:cNvSpPr/>
      </dsp:nvSpPr>
      <dsp:spPr>
        <a:xfrm>
          <a:off x="0" y="3477673"/>
          <a:ext cx="7010401" cy="1144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omic Sans MS" panose="030F0702030302020204" pitchFamily="66" charset="0"/>
              <a:cs typeface="Arial" panose="020B0604020202020204" pitchFamily="34" charset="0"/>
            </a:rPr>
            <a:t>Reasonable adjustments can be made to support your child.</a:t>
          </a:r>
          <a:endParaRPr lang="en-US" sz="1400" kern="1200" dirty="0">
            <a:latin typeface="Comic Sans MS" panose="030F0702030302020204" pitchFamily="66" charset="0"/>
            <a:cs typeface="Arial" panose="020B0604020202020204" pitchFamily="34" charset="0"/>
          </a:endParaRPr>
        </a:p>
      </dsp:txBody>
      <dsp:txXfrm>
        <a:off x="55863" y="3533536"/>
        <a:ext cx="6898675" cy="1032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CC89-7D99-4699-A48F-C846F9EB8B00}">
      <dsp:nvSpPr>
        <dsp:cNvPr id="0" name=""/>
        <dsp:cNvSpPr/>
      </dsp:nvSpPr>
      <dsp:spPr>
        <a:xfrm rot="5433256">
          <a:off x="846628" y="2574059"/>
          <a:ext cx="2961111" cy="319459"/>
        </a:xfrm>
        <a:prstGeom prst="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6AF9CA9-C225-422A-AD03-302AF9971005}">
      <dsp:nvSpPr>
        <dsp:cNvPr id="0" name=""/>
        <dsp:cNvSpPr/>
      </dsp:nvSpPr>
      <dsp:spPr>
        <a:xfrm>
          <a:off x="914392" y="0"/>
          <a:ext cx="4972778" cy="357701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Comic Sans MS" panose="030F0702030302020204" pitchFamily="66" charset="0"/>
              <a:cs typeface="Arial" panose="020B0604020202020204" pitchFamily="34" charset="0"/>
            </a:rPr>
            <a:t>I</a:t>
          </a:r>
          <a:r>
            <a:rPr lang="en-GB" sz="1200" b="0" i="0" kern="1200" baseline="0" dirty="0">
              <a:latin typeface="Comic Sans MS" panose="030F0702030302020204" pitchFamily="66" charset="0"/>
              <a:cs typeface="Arial" panose="020B0604020202020204" pitchFamily="34" charset="0"/>
            </a:rPr>
            <a:t>ndividual progress for any child can be affected by many factors, which is why a graduated response is used. At </a:t>
          </a:r>
          <a:r>
            <a:rPr lang="en-GB" sz="1200" kern="1200" dirty="0" err="1">
              <a:latin typeface="Comic Sans MS" panose="030F0702030302020204" pitchFamily="66" charset="0"/>
              <a:cs typeface="Arial" panose="020B0604020202020204" pitchFamily="34" charset="0"/>
            </a:rPr>
            <a:t>Lyngford</a:t>
          </a:r>
          <a:r>
            <a:rPr lang="en-GB" sz="1200" kern="1200" dirty="0">
              <a:latin typeface="Comic Sans MS" panose="030F0702030302020204" pitchFamily="66" charset="0"/>
              <a:cs typeface="Arial" panose="020B0604020202020204" pitchFamily="34" charset="0"/>
            </a:rPr>
            <a:t> Park</a:t>
          </a:r>
          <a:r>
            <a:rPr lang="en-GB" sz="1200" b="0" i="0" kern="1200" baseline="0" dirty="0">
              <a:latin typeface="Comic Sans MS" panose="030F0702030302020204" pitchFamily="66" charset="0"/>
              <a:cs typeface="Arial" panose="020B0604020202020204" pitchFamily="34" charset="0"/>
            </a:rPr>
            <a:t> we track each student’s progress from the baseline information we collect on entry to the school. All staff are therefore aware of the expected rates of achievement for each individual. </a:t>
          </a:r>
        </a:p>
        <a:p>
          <a:pPr marL="0" lvl="0" indent="0" algn="l" defTabSz="533400">
            <a:lnSpc>
              <a:spcPct val="90000"/>
            </a:lnSpc>
            <a:spcBef>
              <a:spcPct val="0"/>
            </a:spcBef>
            <a:spcAft>
              <a:spcPct val="35000"/>
            </a:spcAft>
            <a:buNone/>
          </a:pPr>
          <a:r>
            <a:rPr lang="en-AU" sz="1200" b="0" i="0" kern="1200" baseline="0" dirty="0">
              <a:latin typeface="Comic Sans MS" panose="030F0702030302020204" pitchFamily="66" charset="0"/>
              <a:cs typeface="Arial" panose="020B0604020202020204" pitchFamily="34" charset="0"/>
            </a:rPr>
            <a:t>The school uses termly assessments to track each child’s progress. Additional provision is also tracked and monitored for impact. </a:t>
          </a:r>
        </a:p>
        <a:p>
          <a:pPr marL="0" lvl="0" indent="0" algn="l" defTabSz="533400">
            <a:lnSpc>
              <a:spcPct val="90000"/>
            </a:lnSpc>
            <a:spcBef>
              <a:spcPct val="0"/>
            </a:spcBef>
            <a:spcAft>
              <a:spcPct val="35000"/>
            </a:spcAft>
            <a:buNone/>
          </a:pPr>
          <a:r>
            <a:rPr lang="en-AU" sz="1200" b="0" i="0" kern="1200" baseline="0" dirty="0">
              <a:latin typeface="Comic Sans MS" panose="030F0702030302020204" pitchFamily="66" charset="0"/>
              <a:cs typeface="Arial" panose="020B0604020202020204" pitchFamily="34" charset="0"/>
            </a:rPr>
            <a:t>There are parents’ meetings in the Autumn and Spring terms for children who have SEND provision. End of year reports are sent home in the Summer term. Any child with complex needs or in receipt of an </a:t>
          </a:r>
          <a:r>
            <a:rPr lang="en-AU" sz="1200" b="0" i="0" u="sng" kern="1200" baseline="0" dirty="0">
              <a:latin typeface="Comic Sans MS" panose="030F0702030302020204" pitchFamily="66" charset="0"/>
              <a:cs typeface="Arial" panose="020B0604020202020204" pitchFamily="34" charset="0"/>
              <a:hlinkClick xmlns:r="http://schemas.openxmlformats.org/officeDocument/2006/relationships" r:id="rId1"/>
            </a:rPr>
            <a:t>Education, Health and Care plans (somerset.gov.uk)</a:t>
          </a:r>
          <a:r>
            <a:rPr lang="en-AU" sz="1200" b="0" i="0" kern="1200" baseline="0" dirty="0">
              <a:latin typeface="Comic Sans MS" panose="030F0702030302020204" pitchFamily="66" charset="0"/>
              <a:cs typeface="Arial" panose="020B0604020202020204" pitchFamily="34" charset="0"/>
            </a:rPr>
            <a:t> will also have an Annual Review meeting to inform and plan for next steps. These meetings will provide you with the opportunity to discuss your child’s pupil passport, the support they have had that term and their progress. </a:t>
          </a:r>
          <a:endParaRPr lang="en-AU" sz="1200" kern="1200" dirty="0">
            <a:latin typeface="Comic Sans MS" panose="030F0702030302020204" pitchFamily="66" charset="0"/>
            <a:cs typeface="Arial" panose="020B0604020202020204" pitchFamily="34" charset="0"/>
          </a:endParaRPr>
        </a:p>
      </dsp:txBody>
      <dsp:txXfrm>
        <a:off x="1019159" y="104767"/>
        <a:ext cx="4763244" cy="3367476"/>
      </dsp:txXfrm>
    </dsp:sp>
    <dsp:sp modelId="{E80ECB28-7805-4BD3-98A0-32573D952094}">
      <dsp:nvSpPr>
        <dsp:cNvPr id="0" name=""/>
        <dsp:cNvSpPr/>
      </dsp:nvSpPr>
      <dsp:spPr>
        <a:xfrm rot="21284777">
          <a:off x="2306332" y="3808337"/>
          <a:ext cx="5452539" cy="319459"/>
        </a:xfrm>
        <a:prstGeom prst="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9D7F183-BB69-4FC7-B2F9-028B0161405A}">
      <dsp:nvSpPr>
        <dsp:cNvPr id="0" name=""/>
        <dsp:cNvSpPr/>
      </dsp:nvSpPr>
      <dsp:spPr>
        <a:xfrm>
          <a:off x="1808772" y="4109678"/>
          <a:ext cx="3126728" cy="130522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a:t>
          </a:r>
          <a:r>
            <a:rPr lang="en-GB" sz="1200" b="0" i="0" kern="1200" baseline="0" dirty="0">
              <a:latin typeface="Comic Sans MS" panose="030F0702030302020204" pitchFamily="66" charset="0"/>
              <a:cs typeface="Arial" panose="020B0604020202020204" pitchFamily="34" charset="0"/>
            </a:rPr>
            <a:t>Progress’ does, of course, include success in non-academic areas such as life skills, social and</a:t>
          </a:r>
          <a:r>
            <a:rPr lang="en-GB" sz="1200" kern="1200" dirty="0">
              <a:latin typeface="Comic Sans MS" panose="030F0702030302020204" pitchFamily="66" charset="0"/>
              <a:cs typeface="Arial" panose="020B0604020202020204" pitchFamily="34" charset="0"/>
            </a:rPr>
            <a:t> </a:t>
          </a:r>
          <a:r>
            <a:rPr lang="en-GB" sz="1200" b="0" i="0" kern="1200" baseline="0" dirty="0">
              <a:latin typeface="Comic Sans MS" panose="030F0702030302020204" pitchFamily="66" charset="0"/>
              <a:cs typeface="Arial" panose="020B0604020202020204" pitchFamily="34" charset="0"/>
            </a:rPr>
            <a:t>emotional development, etc and this is equally monitored and targeted.</a:t>
          </a:r>
          <a:endParaRPr lang="en-US" sz="1200" kern="1200" dirty="0">
            <a:latin typeface="Comic Sans MS" panose="030F0702030302020204" pitchFamily="66" charset="0"/>
            <a:cs typeface="Arial" panose="020B0604020202020204" pitchFamily="34" charset="0"/>
          </a:endParaRPr>
        </a:p>
      </dsp:txBody>
      <dsp:txXfrm>
        <a:off x="1847001" y="4147907"/>
        <a:ext cx="3050270" cy="1228768"/>
      </dsp:txXfrm>
    </dsp:sp>
    <dsp:sp modelId="{37AFCF5B-B3D8-4FE9-AB7C-5C1A512D2465}">
      <dsp:nvSpPr>
        <dsp:cNvPr id="0" name=""/>
        <dsp:cNvSpPr/>
      </dsp:nvSpPr>
      <dsp:spPr>
        <a:xfrm rot="17197763">
          <a:off x="6667236" y="2098221"/>
          <a:ext cx="3026483" cy="319459"/>
        </a:xfrm>
        <a:prstGeom prst="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09B30C9-A155-40CD-BBC7-0407A38F85E1}">
      <dsp:nvSpPr>
        <dsp:cNvPr id="0" name=""/>
        <dsp:cNvSpPr/>
      </dsp:nvSpPr>
      <dsp:spPr>
        <a:xfrm>
          <a:off x="7236461" y="3254847"/>
          <a:ext cx="3140465" cy="200582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0" i="0" kern="1200" baseline="0" dirty="0">
              <a:latin typeface="Comic Sans MS" panose="030F0702030302020204" pitchFamily="66" charset="0"/>
              <a:cs typeface="Arial" panose="020B0604020202020204" pitchFamily="34" charset="0"/>
            </a:rPr>
            <a:t>In addition to the school’s usual reporting process, students with SEND may also have:</a:t>
          </a:r>
          <a:endParaRPr lang="en-US" sz="1200" kern="1200" dirty="0">
            <a:latin typeface="Comic Sans MS" panose="030F0702030302020204" pitchFamily="66"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i="0" kern="1200" baseline="0" dirty="0">
              <a:latin typeface="Comic Sans MS" panose="030F0702030302020204" pitchFamily="66" charset="0"/>
              <a:cs typeface="Arial" panose="020B0604020202020204" pitchFamily="34" charset="0"/>
            </a:rPr>
            <a:t>Interim progress meetings</a:t>
          </a:r>
          <a:endParaRPr lang="en-US" sz="1200" kern="1200" dirty="0">
            <a:latin typeface="Comic Sans MS" panose="030F0702030302020204" pitchFamily="66"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i="0" kern="1200" baseline="0" dirty="0">
              <a:latin typeface="Comic Sans MS" panose="030F0702030302020204" pitchFamily="66" charset="0"/>
              <a:cs typeface="Arial" panose="020B0604020202020204" pitchFamily="34" charset="0"/>
            </a:rPr>
            <a:t>Pupil Support Plan reviews</a:t>
          </a:r>
          <a:endParaRPr lang="en-US" sz="1200" kern="1200" dirty="0">
            <a:latin typeface="Comic Sans MS" panose="030F0702030302020204" pitchFamily="66"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i="0" kern="1200" baseline="0" dirty="0">
              <a:latin typeface="Comic Sans MS" panose="030F0702030302020204" pitchFamily="66" charset="0"/>
              <a:cs typeface="Arial" panose="020B0604020202020204" pitchFamily="34" charset="0"/>
            </a:rPr>
            <a:t>Meetings with outside agencies</a:t>
          </a:r>
          <a:endParaRPr lang="en-US" sz="1200" kern="1200" dirty="0">
            <a:latin typeface="Comic Sans MS" panose="030F0702030302020204" pitchFamily="66"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b="0" i="0" kern="1200" baseline="0" dirty="0">
              <a:latin typeface="Comic Sans MS" panose="030F0702030302020204" pitchFamily="66" charset="0"/>
              <a:cs typeface="Arial" panose="020B0604020202020204" pitchFamily="34" charset="0"/>
            </a:rPr>
            <a:t>Specific meetings with other relevant members of staff</a:t>
          </a:r>
          <a:endParaRPr lang="en-US" sz="1200" kern="1200" dirty="0">
            <a:latin typeface="Comic Sans MS" panose="030F0702030302020204" pitchFamily="66" charset="0"/>
            <a:cs typeface="Arial" panose="020B0604020202020204" pitchFamily="34" charset="0"/>
          </a:endParaRPr>
        </a:p>
      </dsp:txBody>
      <dsp:txXfrm>
        <a:off x="7295210" y="3313596"/>
        <a:ext cx="3022967" cy="1888324"/>
      </dsp:txXfrm>
    </dsp:sp>
    <dsp:sp modelId="{AECE62D9-F34F-440C-AE49-FB96DACDD336}">
      <dsp:nvSpPr>
        <dsp:cNvPr id="0" name=""/>
        <dsp:cNvSpPr/>
      </dsp:nvSpPr>
      <dsp:spPr>
        <a:xfrm>
          <a:off x="7915625" y="207096"/>
          <a:ext cx="3514374" cy="22790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b="0" i="0" kern="1200" baseline="0" dirty="0">
              <a:latin typeface="Comic Sans MS" panose="030F0702030302020204" pitchFamily="66" charset="0"/>
              <a:cs typeface="Arial" panose="020B0604020202020204" pitchFamily="34" charset="0"/>
            </a:rPr>
            <a:t>In addition, every child receiving SEND provision will also have a Pupil passport. Most will also have an individual learning plan (ILP) that is a cycle of APDR (Assess, Plan, Do Review).  These will be written and shared with you at times of review at the </a:t>
          </a:r>
          <a:r>
            <a:rPr lang="en-AU" sz="1200" kern="1200" dirty="0">
              <a:latin typeface="Comic Sans MS" panose="030F0702030302020204" pitchFamily="66" charset="0"/>
              <a:cs typeface="Arial" panose="020B0604020202020204" pitchFamily="34" charset="0"/>
            </a:rPr>
            <a:t>end of each term. At parent meetings these can be discussed</a:t>
          </a:r>
          <a:r>
            <a:rPr lang="en-AU" sz="1200" b="0" i="0" kern="1200" baseline="0" dirty="0">
              <a:latin typeface="Comic Sans MS" panose="030F0702030302020204" pitchFamily="66" charset="0"/>
              <a:cs typeface="Arial" panose="020B0604020202020204" pitchFamily="34" charset="0"/>
            </a:rPr>
            <a:t>.  Parent comments on the ILP’s are always encouraged and welcomed</a:t>
          </a:r>
          <a:r>
            <a:rPr lang="en-AU" sz="1400" b="0" i="0" kern="1200" baseline="0" dirty="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a:off x="7982375" y="273846"/>
        <a:ext cx="3380874" cy="2145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902F2-8CA1-4905-8717-818B74A02CF6}">
      <dsp:nvSpPr>
        <dsp:cNvPr id="0" name=""/>
        <dsp:cNvSpPr/>
      </dsp:nvSpPr>
      <dsp:spPr>
        <a:xfrm>
          <a:off x="0" y="46"/>
          <a:ext cx="4094707" cy="184161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omic Sans MS" panose="030F0702030302020204" pitchFamily="66" charset="0"/>
              <a:cs typeface="Arial" panose="020B0604020202020204" pitchFamily="34" charset="0"/>
            </a:rPr>
            <a:t>The staff team, has</a:t>
          </a:r>
          <a:r>
            <a:rPr lang="en-GB" sz="1400" kern="1200" dirty="0">
              <a:latin typeface="Comic Sans MS" panose="030F0702030302020204" pitchFamily="66" charset="0"/>
              <a:cs typeface="Arial" panose="020B0604020202020204" pitchFamily="34" charset="0"/>
            </a:rPr>
            <a:t> experience supporting children with</a:t>
          </a:r>
          <a:r>
            <a:rPr lang="en-US" sz="1400" kern="1200" dirty="0">
              <a:latin typeface="Comic Sans MS" panose="030F0702030302020204" pitchFamily="66" charset="0"/>
              <a:cs typeface="Arial" panose="020B0604020202020204" pitchFamily="34" charset="0"/>
            </a:rPr>
            <a:t> dyslexia, autistic spectrum condition, </a:t>
          </a:r>
          <a:r>
            <a:rPr lang="en-GB" sz="1400" kern="1200" dirty="0">
              <a:latin typeface="Comic Sans MS" panose="030F0702030302020204" pitchFamily="66" charset="0"/>
              <a:cs typeface="Arial" panose="020B0604020202020204" pitchFamily="34" charset="0"/>
            </a:rPr>
            <a:t>ADHD, social and emotional difficulties, </a:t>
          </a:r>
          <a:r>
            <a:rPr lang="en-US" sz="1400" kern="1200" dirty="0">
              <a:latin typeface="Comic Sans MS" panose="030F0702030302020204" pitchFamily="66" charset="0"/>
              <a:cs typeface="Arial" panose="020B0604020202020204" pitchFamily="34" charset="0"/>
            </a:rPr>
            <a:t>speech and language </a:t>
          </a:r>
          <a:r>
            <a:rPr lang="en-GB" sz="1400" kern="1200" dirty="0">
              <a:latin typeface="Comic Sans MS" panose="030F0702030302020204" pitchFamily="66" charset="0"/>
              <a:cs typeface="Arial" panose="020B0604020202020204" pitchFamily="34" charset="0"/>
            </a:rPr>
            <a:t>difficulties, general learning difficulties </a:t>
          </a:r>
          <a:r>
            <a:rPr lang="en-US" sz="1400" kern="1200" dirty="0">
              <a:latin typeface="Comic Sans MS" panose="030F0702030302020204" pitchFamily="66" charset="0"/>
              <a:cs typeface="Arial" panose="020B0604020202020204" pitchFamily="34" charset="0"/>
            </a:rPr>
            <a:t>and physical/sensory needs. </a:t>
          </a:r>
        </a:p>
      </dsp:txBody>
      <dsp:txXfrm>
        <a:off x="89900" y="89946"/>
        <a:ext cx="3914907" cy="1661810"/>
      </dsp:txXfrm>
    </dsp:sp>
    <dsp:sp modelId="{20E5D3BF-8647-4ECD-8C22-988721FC6449}">
      <dsp:nvSpPr>
        <dsp:cNvPr id="0" name=""/>
        <dsp:cNvSpPr/>
      </dsp:nvSpPr>
      <dsp:spPr>
        <a:xfrm rot="5400000">
          <a:off x="6814195" y="-785198"/>
          <a:ext cx="1840505" cy="7279480"/>
        </a:xfrm>
        <a:prstGeom prst="round2SameRect">
          <a:avLst/>
        </a:prstGeom>
        <a:solidFill>
          <a:schemeClr val="accent3">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latin typeface="Arial"/>
              <a:cs typeface="Arial"/>
            </a:rPr>
            <a:t>Children and Young People’s Therapy Service (including Speech &amp; Language Therapists,</a:t>
          </a:r>
          <a:endParaRPr lang="en-US" sz="1200" kern="1200" dirty="0">
            <a:latin typeface="Arial"/>
            <a:cs typeface="Arial"/>
          </a:endParaRPr>
        </a:p>
        <a:p>
          <a:pPr marL="114300" lvl="1" indent="-114300" algn="l" defTabSz="533400">
            <a:lnSpc>
              <a:spcPct val="90000"/>
            </a:lnSpc>
            <a:spcBef>
              <a:spcPct val="0"/>
            </a:spcBef>
            <a:spcAft>
              <a:spcPct val="15000"/>
            </a:spcAft>
            <a:buChar char="•"/>
          </a:pPr>
          <a:r>
            <a:rPr lang="en-GB" sz="1200" kern="1200" dirty="0">
              <a:latin typeface="Arial"/>
              <a:cs typeface="Arial"/>
            </a:rPr>
            <a:t>Occupational Therapists, etc)</a:t>
          </a:r>
          <a:endParaRPr lang="en-US" sz="1200" kern="1200" dirty="0">
            <a:latin typeface="Arial"/>
            <a:cs typeface="Arial"/>
          </a:endParaRPr>
        </a:p>
        <a:p>
          <a:pPr marL="114300" lvl="1" indent="-114300" algn="l" defTabSz="533400" rtl="0">
            <a:lnSpc>
              <a:spcPct val="90000"/>
            </a:lnSpc>
            <a:spcBef>
              <a:spcPct val="0"/>
            </a:spcBef>
            <a:spcAft>
              <a:spcPct val="15000"/>
            </a:spcAft>
            <a:buChar char="•"/>
          </a:pPr>
          <a:r>
            <a:rPr lang="en-GB" sz="1200" kern="1200" dirty="0">
              <a:latin typeface="Arial"/>
              <a:cs typeface="Arial"/>
            </a:rPr>
            <a:t>Local Authority Advisory Teachers from virtual schools</a:t>
          </a:r>
        </a:p>
        <a:p>
          <a:pPr marL="114300" lvl="1" indent="-114300" algn="l" defTabSz="533400" rtl="0">
            <a:lnSpc>
              <a:spcPct val="90000"/>
            </a:lnSpc>
            <a:spcBef>
              <a:spcPct val="0"/>
            </a:spcBef>
            <a:spcAft>
              <a:spcPct val="15000"/>
            </a:spcAft>
            <a:buChar char="•"/>
          </a:pPr>
          <a:r>
            <a:rPr lang="en-GB" sz="1200" kern="1200" dirty="0">
              <a:latin typeface="Arial"/>
              <a:cs typeface="Arial"/>
            </a:rPr>
            <a:t>Taunton Deane Partnership College (TDPC) - outreach service for SEMH needs (Social, Emotional and Mental Health)</a:t>
          </a:r>
          <a:endParaRPr lang="en-US" sz="1200" kern="1200" dirty="0">
            <a:latin typeface="Arial"/>
            <a:cs typeface="Arial"/>
          </a:endParaRPr>
        </a:p>
        <a:p>
          <a:pPr marL="114300" lvl="1" indent="-114300" algn="l" defTabSz="533400">
            <a:lnSpc>
              <a:spcPct val="90000"/>
            </a:lnSpc>
            <a:spcBef>
              <a:spcPct val="0"/>
            </a:spcBef>
            <a:spcAft>
              <a:spcPct val="15000"/>
            </a:spcAft>
            <a:buChar char="•"/>
          </a:pPr>
          <a:r>
            <a:rPr lang="en-US" sz="1200" kern="1200" dirty="0">
              <a:latin typeface="Arial"/>
              <a:cs typeface="Arial"/>
            </a:rPr>
            <a:t>Child and Adolescent Mental Health Service (CAMHS)</a:t>
          </a:r>
        </a:p>
        <a:p>
          <a:pPr marL="114300" lvl="1" indent="-114300" algn="l" defTabSz="533400">
            <a:lnSpc>
              <a:spcPct val="90000"/>
            </a:lnSpc>
            <a:spcBef>
              <a:spcPct val="0"/>
            </a:spcBef>
            <a:spcAft>
              <a:spcPct val="15000"/>
            </a:spcAft>
            <a:buChar char="•"/>
          </a:pPr>
          <a:r>
            <a:rPr lang="en-US" sz="1200" kern="1200" dirty="0">
              <a:latin typeface="Arial"/>
              <a:cs typeface="Arial"/>
            </a:rPr>
            <a:t>Education Safeguarding Service (ESS)</a:t>
          </a:r>
        </a:p>
        <a:p>
          <a:pPr marL="114300" lvl="1" indent="-114300" algn="l" defTabSz="533400">
            <a:lnSpc>
              <a:spcPct val="90000"/>
            </a:lnSpc>
            <a:spcBef>
              <a:spcPct val="0"/>
            </a:spcBef>
            <a:spcAft>
              <a:spcPct val="15000"/>
            </a:spcAft>
            <a:buChar char="•"/>
          </a:pPr>
          <a:r>
            <a:rPr lang="en-GB" sz="1200" kern="1200" dirty="0">
              <a:latin typeface="Arial"/>
              <a:cs typeface="Arial"/>
            </a:rPr>
            <a:t>Mental Health support team (MHST)</a:t>
          </a:r>
          <a:endParaRPr lang="en-US" sz="1200" kern="1200" dirty="0">
            <a:latin typeface="Arial"/>
            <a:cs typeface="Arial"/>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Young Somerset</a:t>
          </a:r>
        </a:p>
      </dsp:txBody>
      <dsp:txXfrm rot="-5400000">
        <a:off x="4094708" y="2024135"/>
        <a:ext cx="7189634" cy="1660813"/>
      </dsp:txXfrm>
    </dsp:sp>
    <dsp:sp modelId="{1E04C39A-92AF-487A-AD49-5F2D30BFD1CC}">
      <dsp:nvSpPr>
        <dsp:cNvPr id="0" name=""/>
        <dsp:cNvSpPr/>
      </dsp:nvSpPr>
      <dsp:spPr>
        <a:xfrm>
          <a:off x="0" y="1933736"/>
          <a:ext cx="4094707" cy="184161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en-GB" sz="1600" b="0" kern="1200" dirty="0">
              <a:latin typeface="Comic Sans MS" panose="030F0702030302020204" pitchFamily="66" charset="0"/>
              <a:cs typeface="Arial" panose="020B0604020202020204" pitchFamily="34" charset="0"/>
            </a:rPr>
            <a:t>When needed we can seek advice from services such as:</a:t>
          </a:r>
          <a:endParaRPr lang="en-US" sz="1600" b="0" kern="1200" dirty="0">
            <a:latin typeface="Comic Sans MS" panose="030F0702030302020204" pitchFamily="66" charset="0"/>
            <a:cs typeface="Arial" panose="020B0604020202020204" pitchFamily="34" charset="0"/>
          </a:endParaRPr>
        </a:p>
      </dsp:txBody>
      <dsp:txXfrm>
        <a:off x="89900" y="2023636"/>
        <a:ext cx="3914907" cy="1661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862A4-D20D-42A7-BA1E-6B81194CFC9F}">
      <dsp:nvSpPr>
        <dsp:cNvPr id="0" name=""/>
        <dsp:cNvSpPr/>
      </dsp:nvSpPr>
      <dsp:spPr>
        <a:xfrm rot="16200000">
          <a:off x="-67910" y="98494"/>
          <a:ext cx="4010322" cy="4010322"/>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AU" sz="1200" kern="1200" dirty="0">
              <a:latin typeface="Comic Sans MS" panose="030F0702030302020204" pitchFamily="66" charset="0"/>
              <a:cs typeface="Arial" panose="020B0604020202020204" pitchFamily="34" charset="0"/>
            </a:rPr>
            <a:t>All staff have regular training opportunities to support the children at </a:t>
          </a:r>
          <a:r>
            <a:rPr lang="en-AU" sz="1200" kern="1200" dirty="0" err="1">
              <a:latin typeface="Comic Sans MS" panose="030F0702030302020204" pitchFamily="66" charset="0"/>
              <a:cs typeface="Arial" panose="020B0604020202020204" pitchFamily="34" charset="0"/>
            </a:rPr>
            <a:t>Lyngford</a:t>
          </a:r>
          <a:r>
            <a:rPr lang="en-AU" sz="1200" kern="1200" dirty="0">
              <a:latin typeface="Comic Sans MS" panose="030F0702030302020204" pitchFamily="66" charset="0"/>
              <a:cs typeface="Arial" panose="020B0604020202020204" pitchFamily="34" charset="0"/>
            </a:rPr>
            <a:t> Park including those with SEND. The focus of training is regularly reviewed according to the needs of the children and the school’s priorities for improvement. </a:t>
          </a:r>
          <a:endParaRPr lang="en-US" sz="1200" kern="1200" dirty="0">
            <a:latin typeface="Comic Sans MS" panose="030F0702030302020204" pitchFamily="66" charset="0"/>
            <a:cs typeface="Arial" panose="020B0604020202020204" pitchFamily="34" charset="0"/>
          </a:endParaRPr>
        </a:p>
      </dsp:txBody>
      <dsp:txXfrm rot="5400000">
        <a:off x="-67909" y="1101074"/>
        <a:ext cx="3308516" cy="2005161"/>
      </dsp:txXfrm>
    </dsp:sp>
    <dsp:sp modelId="{A9A59861-DF0D-42A0-A2CE-9546D26BED28}">
      <dsp:nvSpPr>
        <dsp:cNvPr id="0" name=""/>
        <dsp:cNvSpPr/>
      </dsp:nvSpPr>
      <dsp:spPr>
        <a:xfrm rot="5400000">
          <a:off x="2883689" y="168975"/>
          <a:ext cx="5792469" cy="3770865"/>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AU" sz="1200" kern="1200" dirty="0">
              <a:latin typeface="Comic Sans MS" panose="030F0702030302020204" pitchFamily="66" charset="0"/>
              <a:cs typeface="Arial" panose="020B0604020202020204" pitchFamily="34" charset="0"/>
            </a:rPr>
            <a:t>All adults who work with individuals or groups of children receive the necessary support or training to deliver the sessions.  These sessions are overseen by the class teacher and the SENDCo to monitor the progress of the children. The extent and level of training/support provided depends on the nature of a child’s needs and the provision needed.</a:t>
          </a:r>
          <a:endParaRPr lang="en-US" sz="1200" kern="1200" dirty="0">
            <a:latin typeface="Comic Sans MS" panose="030F0702030302020204" pitchFamily="66" charset="0"/>
            <a:cs typeface="Arial" panose="020B0604020202020204" pitchFamily="34" charset="0"/>
          </a:endParaRPr>
        </a:p>
      </dsp:txBody>
      <dsp:txXfrm rot="-5400000">
        <a:off x="4554393" y="606290"/>
        <a:ext cx="3110964" cy="2896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E28DE-3C1B-4818-A062-03F48E98E5F7}">
      <dsp:nvSpPr>
        <dsp:cNvPr id="0" name=""/>
        <dsp:cNvSpPr/>
      </dsp:nvSpPr>
      <dsp:spPr>
        <a:xfrm>
          <a:off x="0" y="478717"/>
          <a:ext cx="8111282" cy="1061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02B62-1634-4C17-BCBE-8FF08D79849A}">
      <dsp:nvSpPr>
        <dsp:cNvPr id="0" name=""/>
        <dsp:cNvSpPr/>
      </dsp:nvSpPr>
      <dsp:spPr>
        <a:xfrm>
          <a:off x="321104" y="717555"/>
          <a:ext cx="583826" cy="583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76D2B-E242-45A6-9C97-82459D2DE640}">
      <dsp:nvSpPr>
        <dsp:cNvPr id="0" name=""/>
        <dsp:cNvSpPr/>
      </dsp:nvSpPr>
      <dsp:spPr>
        <a:xfrm>
          <a:off x="1226036" y="478717"/>
          <a:ext cx="6885245" cy="106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42" tIns="112342" rIns="112342" bIns="11234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Students with SEND are supported and encouraged to be fully involved in all aspects of school life.</a:t>
          </a:r>
          <a:r>
            <a:rPr lang="en-GB" sz="1400" kern="12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Individual arrangements (and risk assessments if necessary) are planned in advance to ensure they can be appropriately included on trips, offsite activities and extra-curricular events.</a:t>
          </a:r>
        </a:p>
      </dsp:txBody>
      <dsp:txXfrm>
        <a:off x="1226036" y="478717"/>
        <a:ext cx="6885245" cy="1061503"/>
      </dsp:txXfrm>
    </dsp:sp>
    <dsp:sp modelId="{272C16AA-02AA-4346-B005-566CF26D0D1B}">
      <dsp:nvSpPr>
        <dsp:cNvPr id="0" name=""/>
        <dsp:cNvSpPr/>
      </dsp:nvSpPr>
      <dsp:spPr>
        <a:xfrm>
          <a:off x="0" y="1789986"/>
          <a:ext cx="8111282" cy="1061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6DEB7-DDA4-4418-9852-00A523933FB3}">
      <dsp:nvSpPr>
        <dsp:cNvPr id="0" name=""/>
        <dsp:cNvSpPr/>
      </dsp:nvSpPr>
      <dsp:spPr>
        <a:xfrm>
          <a:off x="215899" y="2042544"/>
          <a:ext cx="583826" cy="5838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1B3AE-6C9F-4C18-84A7-5AECAC1445C8}">
      <dsp:nvSpPr>
        <dsp:cNvPr id="0" name=""/>
        <dsp:cNvSpPr/>
      </dsp:nvSpPr>
      <dsp:spPr>
        <a:xfrm>
          <a:off x="1226036" y="1789986"/>
          <a:ext cx="6885245" cy="106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42" tIns="112342" rIns="112342" bIns="11234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For those students unable to participate in the usual curriculum</a:t>
          </a:r>
          <a:r>
            <a:rPr lang="en-GB" sz="1400" kern="1200" dirty="0">
              <a:latin typeface="Arial" panose="020B0604020202020204" pitchFamily="34" charset="0"/>
              <a:cs typeface="Arial" panose="020B0604020202020204" pitchFamily="34" charset="0"/>
            </a:rPr>
            <a:t>’s</a:t>
          </a:r>
          <a:r>
            <a:rPr lang="en-US" sz="1400" kern="1200" dirty="0">
              <a:latin typeface="Arial" panose="020B0604020202020204" pitchFamily="34" charset="0"/>
              <a:cs typeface="Arial" panose="020B0604020202020204" pitchFamily="34" charset="0"/>
            </a:rPr>
            <a:t> sporting</a:t>
          </a:r>
          <a:r>
            <a:rPr lang="en-GB" sz="1400" kern="1200" dirty="0">
              <a:latin typeface="Arial" panose="020B0604020202020204" pitchFamily="34" charset="0"/>
              <a:cs typeface="Arial" panose="020B0604020202020204" pitchFamily="34" charset="0"/>
            </a:rPr>
            <a:t> or outdoor</a:t>
          </a:r>
          <a:r>
            <a:rPr lang="en-US" sz="1400" kern="1200" dirty="0">
              <a:latin typeface="Arial" panose="020B0604020202020204" pitchFamily="34" charset="0"/>
              <a:cs typeface="Arial" panose="020B0604020202020204" pitchFamily="34" charset="0"/>
            </a:rPr>
            <a:t> activities appropriate adaptions have been made to ensure that appropriate challenge and participation is inclusive for all children</a:t>
          </a:r>
          <a:r>
            <a:rPr lang="en-GB"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1226036" y="1789986"/>
        <a:ext cx="6885245" cy="1061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75817-54FA-4534-A253-6BC5E452013F}">
      <dsp:nvSpPr>
        <dsp:cNvPr id="0" name=""/>
        <dsp:cNvSpPr/>
      </dsp:nvSpPr>
      <dsp:spPr>
        <a:xfrm>
          <a:off x="0" y="2305"/>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A8B38-22B6-45CD-89AD-8AC2297787C7}">
      <dsp:nvSpPr>
        <dsp:cNvPr id="0" name=""/>
        <dsp:cNvSpPr/>
      </dsp:nvSpPr>
      <dsp:spPr>
        <a:xfrm>
          <a:off x="121147" y="130158"/>
          <a:ext cx="262620" cy="262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FA49A-ED8F-4B24-8617-50B6BEB17ADC}">
      <dsp:nvSpPr>
        <dsp:cNvPr id="0" name=""/>
        <dsp:cNvSpPr/>
      </dsp:nvSpPr>
      <dsp:spPr>
        <a:xfrm>
          <a:off x="551219" y="2305"/>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Speak to your child’s teacher in the first instance.</a:t>
          </a:r>
          <a:endParaRPr lang="en-US" sz="1600" kern="1200" dirty="0">
            <a:latin typeface="Arial" panose="020B0604020202020204" pitchFamily="34" charset="0"/>
            <a:cs typeface="Arial" panose="020B0604020202020204" pitchFamily="34" charset="0"/>
          </a:endParaRPr>
        </a:p>
      </dsp:txBody>
      <dsp:txXfrm>
        <a:off x="551219" y="2305"/>
        <a:ext cx="8545700" cy="536652"/>
      </dsp:txXfrm>
    </dsp:sp>
    <dsp:sp modelId="{A8639061-4FD3-4AAB-90BB-7C93F5B090E8}">
      <dsp:nvSpPr>
        <dsp:cNvPr id="0" name=""/>
        <dsp:cNvSpPr/>
      </dsp:nvSpPr>
      <dsp:spPr>
        <a:xfrm>
          <a:off x="0" y="705764"/>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56165-75A9-44C6-89B5-893BE8424738}">
      <dsp:nvSpPr>
        <dsp:cNvPr id="0" name=""/>
        <dsp:cNvSpPr/>
      </dsp:nvSpPr>
      <dsp:spPr>
        <a:xfrm>
          <a:off x="144299" y="780452"/>
          <a:ext cx="262620" cy="262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62451-6077-4ECC-9A9E-D1D8537606E3}">
      <dsp:nvSpPr>
        <dsp:cNvPr id="0" name=""/>
        <dsp:cNvSpPr/>
      </dsp:nvSpPr>
      <dsp:spPr>
        <a:xfrm>
          <a:off x="551219" y="673121"/>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If you are still concerned, you can make an appointment to meet the SENDCo, Helen Ingram.</a:t>
          </a:r>
          <a:endParaRPr lang="en-US" sz="1600" kern="1200" dirty="0">
            <a:latin typeface="Arial" panose="020B0604020202020204" pitchFamily="34" charset="0"/>
            <a:cs typeface="Arial" panose="020B0604020202020204" pitchFamily="34" charset="0"/>
          </a:endParaRPr>
        </a:p>
      </dsp:txBody>
      <dsp:txXfrm>
        <a:off x="551219" y="673121"/>
        <a:ext cx="8545700" cy="536652"/>
      </dsp:txXfrm>
    </dsp:sp>
    <dsp:sp modelId="{5705CED2-E7DD-493F-AAC5-412A5E3F0108}">
      <dsp:nvSpPr>
        <dsp:cNvPr id="0" name=""/>
        <dsp:cNvSpPr/>
      </dsp:nvSpPr>
      <dsp:spPr>
        <a:xfrm>
          <a:off x="0" y="1343937"/>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09571-58E8-4E2F-A1E3-50CCBBF06786}">
      <dsp:nvSpPr>
        <dsp:cNvPr id="0" name=""/>
        <dsp:cNvSpPr/>
      </dsp:nvSpPr>
      <dsp:spPr>
        <a:xfrm>
          <a:off x="144299" y="1451268"/>
          <a:ext cx="262620" cy="262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EC22F-B7DC-44E6-A7AB-8DCA2FA299A2}">
      <dsp:nvSpPr>
        <dsp:cNvPr id="0" name=""/>
        <dsp:cNvSpPr/>
      </dsp:nvSpPr>
      <dsp:spPr>
        <a:xfrm>
          <a:off x="551219" y="1343937"/>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If you feel you need further support, please make an appointment with the Headteacher to discuss your concerns</a:t>
          </a:r>
          <a:r>
            <a:rPr lang="en-AU" sz="1400" kern="1200" dirty="0"/>
            <a:t>.</a:t>
          </a:r>
          <a:endParaRPr lang="en-US" sz="1400" kern="1200" dirty="0"/>
        </a:p>
      </dsp:txBody>
      <dsp:txXfrm>
        <a:off x="551219" y="1343937"/>
        <a:ext cx="8545700" cy="536652"/>
      </dsp:txXfrm>
    </dsp:sp>
    <dsp:sp modelId="{25D6A77E-901C-46E9-A67F-7D05E3E20F6A}">
      <dsp:nvSpPr>
        <dsp:cNvPr id="0" name=""/>
        <dsp:cNvSpPr/>
      </dsp:nvSpPr>
      <dsp:spPr>
        <a:xfrm>
          <a:off x="0" y="2014753"/>
          <a:ext cx="9130030" cy="47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09558-3B68-4C19-8969-4179DEFE15E4}">
      <dsp:nvSpPr>
        <dsp:cNvPr id="0" name=""/>
        <dsp:cNvSpPr/>
      </dsp:nvSpPr>
      <dsp:spPr>
        <a:xfrm>
          <a:off x="144299" y="2122084"/>
          <a:ext cx="262620" cy="262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34E5D-A615-4785-9974-1993563024DB}">
      <dsp:nvSpPr>
        <dsp:cNvPr id="0" name=""/>
        <dsp:cNvSpPr/>
      </dsp:nvSpPr>
      <dsp:spPr>
        <a:xfrm>
          <a:off x="551219" y="2014753"/>
          <a:ext cx="8545700" cy="5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96" tIns="56796" rIns="56796" bIns="56796" numCol="1" spcCol="1270" anchor="ctr" anchorCtr="0">
          <a:noAutofit/>
        </a:bodyPr>
        <a:lstStyle/>
        <a:p>
          <a:pPr marL="0" lvl="0" indent="0" algn="l" defTabSz="711200">
            <a:lnSpc>
              <a:spcPct val="100000"/>
            </a:lnSpc>
            <a:spcBef>
              <a:spcPct val="0"/>
            </a:spcBef>
            <a:spcAft>
              <a:spcPct val="35000"/>
            </a:spcAft>
            <a:buNone/>
          </a:pPr>
          <a:r>
            <a:rPr lang="en-AU" sz="1600" kern="1200" dirty="0">
              <a:latin typeface="Arial" panose="020B0604020202020204" pitchFamily="34" charset="0"/>
              <a:cs typeface="Arial" panose="020B0604020202020204" pitchFamily="34" charset="0"/>
            </a:rPr>
            <a:t>If you still have concerns, you may contact our Chair of Governors via the school office. </a:t>
          </a:r>
          <a:endParaRPr lang="en-US" sz="1600" kern="1200" dirty="0">
            <a:latin typeface="Arial" panose="020B0604020202020204" pitchFamily="34" charset="0"/>
            <a:cs typeface="Arial" panose="020B0604020202020204" pitchFamily="34" charset="0"/>
          </a:endParaRPr>
        </a:p>
      </dsp:txBody>
      <dsp:txXfrm>
        <a:off x="551219" y="2014753"/>
        <a:ext cx="8545700" cy="536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1E5CA-FD15-478A-B843-A5A9AC2FBB29}">
      <dsp:nvSpPr>
        <dsp:cNvPr id="0" name=""/>
        <dsp:cNvSpPr/>
      </dsp:nvSpPr>
      <dsp:spPr>
        <a:xfrm>
          <a:off x="2880637" y="-381512"/>
          <a:ext cx="2713306" cy="2470704"/>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If we have concerns about any aspect of your child’s school life, the most appropriate member of staff will contact you. This may be your  child’s  class  teacher  or  a  member  of  the  school’s  Senior Leadership Team</a:t>
          </a:r>
          <a:r>
            <a:rPr lang="en-US" sz="1000" kern="1200" dirty="0"/>
            <a:t>.</a:t>
          </a:r>
        </a:p>
      </dsp:txBody>
      <dsp:txXfrm>
        <a:off x="3558964" y="-381512"/>
        <a:ext cx="1356653" cy="2038331"/>
      </dsp:txXfrm>
    </dsp:sp>
    <dsp:sp modelId="{44AC72FE-7D55-4F45-8564-66F37D8FD52B}">
      <dsp:nvSpPr>
        <dsp:cNvPr id="0" name=""/>
        <dsp:cNvSpPr/>
      </dsp:nvSpPr>
      <dsp:spPr>
        <a:xfrm rot="7200000">
          <a:off x="4564799" y="1492868"/>
          <a:ext cx="2579858" cy="3678583"/>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Staff may also use other opportunities such as your child’s school report</a:t>
          </a:r>
          <a:r>
            <a:rPr lang="en-GB" sz="1400" kern="1200" dirty="0">
              <a:latin typeface="Arial" panose="020B0604020202020204" pitchFamily="34" charset="0"/>
              <a:cs typeface="Arial" panose="020B0604020202020204" pitchFamily="34" charset="0"/>
            </a:rPr>
            <a:t>, Individual Learning Plans (ILP’s), Pupil Passport</a:t>
          </a:r>
          <a:r>
            <a:rPr lang="en-US" sz="1400" kern="1200" dirty="0">
              <a:latin typeface="Arial" panose="020B0604020202020204" pitchFamily="34" charset="0"/>
              <a:cs typeface="Arial" panose="020B0604020202020204" pitchFamily="34" charset="0"/>
            </a:rPr>
            <a:t> or parents evening to let you know about any concerns.</a:t>
          </a:r>
        </a:p>
      </dsp:txBody>
      <dsp:txXfrm rot="-5400000">
        <a:off x="4436669" y="2800064"/>
        <a:ext cx="3227108" cy="1289929"/>
      </dsp:txXfrm>
    </dsp:sp>
    <dsp:sp modelId="{98BF8A64-39CE-46BF-9B96-BC41C3DBAE10}">
      <dsp:nvSpPr>
        <dsp:cNvPr id="0" name=""/>
        <dsp:cNvSpPr/>
      </dsp:nvSpPr>
      <dsp:spPr>
        <a:xfrm rot="14400000">
          <a:off x="954378" y="1678645"/>
          <a:ext cx="3343887" cy="2974170"/>
        </a:xfrm>
        <a:prstGeom prst="downArrow">
          <a:avLst>
            <a:gd name="adj1" fmla="val 50000"/>
            <a:gd name="adj2" fmla="val 3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 line with the SEND Code of Practice, we will always inform parents/carers if special educational provision is being put in place for your child and they are being placed on the school’s SEND register.</a:t>
          </a:r>
        </a:p>
      </dsp:txBody>
      <dsp:txXfrm rot="5400000">
        <a:off x="1174103" y="2459878"/>
        <a:ext cx="2453690" cy="167194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54584"/>
            <a:ext cx="10358120" cy="1219835"/>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33526" y="1882520"/>
            <a:ext cx="10724946" cy="42291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4.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hyperlink" Target="https://somersetparentcarerforum.org.uk/" TargetMode="External"/><Relationship Id="rId3" Type="http://schemas.openxmlformats.org/officeDocument/2006/relationships/hyperlink" Target="https://somersetsend.org.uk/" TargetMode="External"/><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hyperlink" Target="https://www.somerset.gov.uk/send/family-intervention-service/" TargetMode="External"/><Relationship Id="rId4" Type="http://schemas.openxmlformats.org/officeDocument/2006/relationships/hyperlink" Target="https://www.somerset.gov.uk/children-families-and-education/the-local-off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merset.gov.uk/children-families-and-education/the-local-offer/"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4.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diagramColors" Target="../diagrams/colors7.xml"/><Relationship Id="rId12"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46.png"/><Relationship Id="rId5" Type="http://schemas.openxmlformats.org/officeDocument/2006/relationships/diagramLayout" Target="../diagrams/layout7.xml"/><Relationship Id="rId10" Type="http://schemas.openxmlformats.org/officeDocument/2006/relationships/image" Target="../media/image45.png"/><Relationship Id="rId4" Type="http://schemas.openxmlformats.org/officeDocument/2006/relationships/diagramData" Target="../diagrams/data7.xm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4.png"/><Relationship Id="rId9" Type="http://schemas.microsoft.com/office/2007/relationships/diagramDrawing" Target="../diagrams/drawing8.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4.png"/><Relationship Id="rId9" Type="http://schemas.microsoft.com/office/2007/relationships/diagramDrawing" Target="../diagrams/drawing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s://thesleepcharity.org.uk/information-support/children/" TargetMode="External"/><Relationship Id="rId3" Type="http://schemas.openxmlformats.org/officeDocument/2006/relationships/hyperlink" Target="https://somersetparentcarerforum.org.uk/wp-content/uploads/2025/06/Web-version-Supporting-Your-Neurodiverse-Child.pdf" TargetMode="External"/><Relationship Id="rId7" Type="http://schemas.openxmlformats.org/officeDocument/2006/relationships/hyperlink" Target="https://nhsdorset.nhs.uk/neurodiversity/explore/autism/" TargetMode="External"/><Relationship Id="rId12"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hyperlink" Target="https://eric.org.uk/information/" TargetMode="External"/><Relationship Id="rId5" Type="http://schemas.openxmlformats.org/officeDocument/2006/relationships/hyperlink" Target="https://nhsdorset.nhs.uk/neurodiversity/support/youth/adhd/" TargetMode="External"/><Relationship Id="rId15" Type="http://schemas.openxmlformats.org/officeDocument/2006/relationships/image" Target="../media/image7.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hyperlink" Target="https://www.midyorks.nhs.uk/that-makes-sense/" TargetMode="External"/><Relationship Id="rId14"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0" y="5029200"/>
            <a:ext cx="5888990" cy="1247775"/>
          </a:xfrm>
          <a:prstGeom prst="rect">
            <a:avLst/>
          </a:prstGeom>
        </p:spPr>
        <p:txBody>
          <a:bodyPr vert="horz" wrap="square" lIns="0" tIns="181610" rIns="0" bIns="0" rtlCol="0" anchor="t">
            <a:spAutoFit/>
          </a:bodyPr>
          <a:lstStyle/>
          <a:p>
            <a:pPr algn="ctr">
              <a:lnSpc>
                <a:spcPct val="100000"/>
              </a:lnSpc>
              <a:spcBef>
                <a:spcPts val="1430"/>
              </a:spcBef>
            </a:pPr>
            <a:r>
              <a:rPr sz="4400" b="1" dirty="0">
                <a:latin typeface="Calibri"/>
                <a:cs typeface="Calibri"/>
              </a:rPr>
              <a:t>SEND</a:t>
            </a:r>
            <a:r>
              <a:rPr sz="4400" b="1" spc="-100" dirty="0">
                <a:latin typeface="Calibri"/>
                <a:cs typeface="Calibri"/>
              </a:rPr>
              <a:t> </a:t>
            </a:r>
            <a:r>
              <a:rPr sz="4400" b="1" dirty="0">
                <a:latin typeface="Calibri"/>
                <a:cs typeface="Calibri"/>
              </a:rPr>
              <a:t>Information</a:t>
            </a:r>
            <a:r>
              <a:rPr sz="4400" b="1" spc="-95" dirty="0">
                <a:latin typeface="Calibri"/>
                <a:cs typeface="Calibri"/>
              </a:rPr>
              <a:t> </a:t>
            </a:r>
            <a:r>
              <a:rPr sz="4400" b="1" spc="-10" dirty="0">
                <a:latin typeface="Calibri"/>
                <a:cs typeface="Calibri"/>
              </a:rPr>
              <a:t>Report</a:t>
            </a:r>
            <a:endParaRPr sz="4400" dirty="0">
              <a:latin typeface="Calibri"/>
              <a:cs typeface="Calibri"/>
            </a:endParaRPr>
          </a:p>
          <a:p>
            <a:pPr algn="ctr">
              <a:lnSpc>
                <a:spcPct val="100000"/>
              </a:lnSpc>
              <a:spcBef>
                <a:spcPts val="610"/>
              </a:spcBef>
            </a:pPr>
            <a:r>
              <a:rPr sz="2000" b="1" dirty="0">
                <a:latin typeface="Calibri"/>
                <a:cs typeface="Calibri"/>
              </a:rPr>
              <a:t>Date</a:t>
            </a:r>
            <a:r>
              <a:rPr sz="2000" b="1" spc="-35" dirty="0">
                <a:latin typeface="Calibri"/>
                <a:cs typeface="Calibri"/>
              </a:rPr>
              <a:t> </a:t>
            </a:r>
            <a:r>
              <a:rPr lang="en-GB" sz="2000" b="1" spc="-35" dirty="0">
                <a:latin typeface="Calibri"/>
                <a:cs typeface="Calibri"/>
              </a:rPr>
              <a:t>October </a:t>
            </a:r>
            <a:r>
              <a:rPr lang="en-GB" sz="2000" b="1" dirty="0">
                <a:latin typeface="Calibri"/>
                <a:cs typeface="Calibri"/>
              </a:rPr>
              <a:t>2025</a:t>
            </a:r>
            <a:endParaRPr sz="2000" dirty="0">
              <a:latin typeface="Calibri"/>
              <a:cs typeface="Calibri"/>
            </a:endParaRPr>
          </a:p>
        </p:txBody>
      </p:sp>
      <p:pic>
        <p:nvPicPr>
          <p:cNvPr id="7" name="Picture 6">
            <a:extLst>
              <a:ext uri="{FF2B5EF4-FFF2-40B4-BE49-F238E27FC236}">
                <a16:creationId xmlns:a16="http://schemas.microsoft.com/office/drawing/2014/main" id="{4441015D-69C4-BC8C-4D35-FF8AC5ADC768}"/>
              </a:ext>
            </a:extLst>
          </p:cNvPr>
          <p:cNvPicPr>
            <a:picLocks noChangeAspect="1"/>
          </p:cNvPicPr>
          <p:nvPr/>
        </p:nvPicPr>
        <p:blipFill>
          <a:blip r:embed="rId2"/>
          <a:stretch>
            <a:fillRect/>
          </a:stretch>
        </p:blipFill>
        <p:spPr>
          <a:xfrm>
            <a:off x="9906000" y="347270"/>
            <a:ext cx="1680705" cy="1143430"/>
          </a:xfrm>
          <a:prstGeom prst="rect">
            <a:avLst/>
          </a:prstGeom>
        </p:spPr>
      </p:pic>
      <p:pic>
        <p:nvPicPr>
          <p:cNvPr id="6" name="Picture 5">
            <a:extLst>
              <a:ext uri="{FF2B5EF4-FFF2-40B4-BE49-F238E27FC236}">
                <a16:creationId xmlns:a16="http://schemas.microsoft.com/office/drawing/2014/main" id="{E8CBF075-F2A0-1D04-8AF6-49FEE3498FD9}"/>
              </a:ext>
            </a:extLst>
          </p:cNvPr>
          <p:cNvPicPr>
            <a:picLocks noChangeAspect="1"/>
          </p:cNvPicPr>
          <p:nvPr/>
        </p:nvPicPr>
        <p:blipFill>
          <a:blip r:embed="rId3"/>
          <a:stretch>
            <a:fillRect/>
          </a:stretch>
        </p:blipFill>
        <p:spPr>
          <a:xfrm>
            <a:off x="4114800" y="185345"/>
            <a:ext cx="4542075" cy="1529962"/>
          </a:xfrm>
          <a:prstGeom prst="rect">
            <a:avLst/>
          </a:prstGeom>
        </p:spPr>
      </p:pic>
      <p:pic>
        <p:nvPicPr>
          <p:cNvPr id="4" name="Picture 3">
            <a:extLst>
              <a:ext uri="{FF2B5EF4-FFF2-40B4-BE49-F238E27FC236}">
                <a16:creationId xmlns:a16="http://schemas.microsoft.com/office/drawing/2014/main" id="{FD54198E-756F-8190-5FF2-8E9301DFFBC1}"/>
              </a:ext>
            </a:extLst>
          </p:cNvPr>
          <p:cNvPicPr>
            <a:picLocks noChangeAspect="1"/>
          </p:cNvPicPr>
          <p:nvPr/>
        </p:nvPicPr>
        <p:blipFill>
          <a:blip r:embed="rId4"/>
          <a:stretch>
            <a:fillRect/>
          </a:stretch>
        </p:blipFill>
        <p:spPr>
          <a:xfrm>
            <a:off x="216478" y="186572"/>
            <a:ext cx="3088264" cy="1900269"/>
          </a:xfrm>
          <a:prstGeom prst="rect">
            <a:avLst/>
          </a:prstGeom>
        </p:spPr>
      </p:pic>
      <p:pic>
        <p:nvPicPr>
          <p:cNvPr id="8" name="Picture 7">
            <a:extLst>
              <a:ext uri="{FF2B5EF4-FFF2-40B4-BE49-F238E27FC236}">
                <a16:creationId xmlns:a16="http://schemas.microsoft.com/office/drawing/2014/main" id="{81031173-19C9-151C-5597-4E5CE4C90638}"/>
              </a:ext>
            </a:extLst>
          </p:cNvPr>
          <p:cNvPicPr>
            <a:picLocks noChangeAspect="1"/>
          </p:cNvPicPr>
          <p:nvPr/>
        </p:nvPicPr>
        <p:blipFill>
          <a:blip r:embed="rId5"/>
          <a:stretch>
            <a:fillRect/>
          </a:stretch>
        </p:blipFill>
        <p:spPr>
          <a:xfrm>
            <a:off x="7253289" y="2031382"/>
            <a:ext cx="4325790" cy="2994778"/>
          </a:xfrm>
          <a:prstGeom prst="rect">
            <a:avLst/>
          </a:prstGeom>
        </p:spPr>
      </p:pic>
      <p:pic>
        <p:nvPicPr>
          <p:cNvPr id="9" name="Picture 8">
            <a:extLst>
              <a:ext uri="{FF2B5EF4-FFF2-40B4-BE49-F238E27FC236}">
                <a16:creationId xmlns:a16="http://schemas.microsoft.com/office/drawing/2014/main" id="{2183716F-3F75-3CCE-3A5E-5E61E60BC566}"/>
              </a:ext>
            </a:extLst>
          </p:cNvPr>
          <p:cNvPicPr>
            <a:picLocks noChangeAspect="1"/>
          </p:cNvPicPr>
          <p:nvPr/>
        </p:nvPicPr>
        <p:blipFill>
          <a:blip r:embed="rId6"/>
          <a:stretch>
            <a:fillRect/>
          </a:stretch>
        </p:blipFill>
        <p:spPr>
          <a:xfrm>
            <a:off x="3345873" y="2089840"/>
            <a:ext cx="3463636" cy="2945845"/>
          </a:xfrm>
          <a:prstGeom prst="rect">
            <a:avLst/>
          </a:prstGeom>
        </p:spPr>
      </p:pic>
      <p:pic>
        <p:nvPicPr>
          <p:cNvPr id="11" name="Picture 10" descr="A road with a fence and trees&#10;&#10;AI-generated content may be incorrect.">
            <a:extLst>
              <a:ext uri="{FF2B5EF4-FFF2-40B4-BE49-F238E27FC236}">
                <a16:creationId xmlns:a16="http://schemas.microsoft.com/office/drawing/2014/main" id="{D3C82436-5F2C-517B-ABAE-AD1DECC954D3}"/>
              </a:ext>
            </a:extLst>
          </p:cNvPr>
          <p:cNvPicPr>
            <a:picLocks noChangeAspect="1"/>
          </p:cNvPicPr>
          <p:nvPr/>
        </p:nvPicPr>
        <p:blipFill>
          <a:blip r:embed="rId7"/>
          <a:stretch>
            <a:fillRect/>
          </a:stretch>
        </p:blipFill>
        <p:spPr>
          <a:xfrm>
            <a:off x="174914" y="2434504"/>
            <a:ext cx="2781300" cy="4067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626" y="224545"/>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1802764" marR="108585" indent="-1685925">
              <a:lnSpc>
                <a:spcPts val="4640"/>
              </a:lnSpc>
              <a:spcBef>
                <a:spcPts val="150"/>
              </a:spcBef>
            </a:pPr>
            <a:r>
              <a:rPr sz="4300" dirty="0">
                <a:latin typeface="Sassoon Infant Std" panose="020B0503020103030203" pitchFamily="34" charset="0"/>
              </a:rPr>
              <a:t>What</a:t>
            </a:r>
            <a:r>
              <a:rPr sz="4300" spc="-120" dirty="0">
                <a:latin typeface="Sassoon Infant Std" panose="020B0503020103030203" pitchFamily="34" charset="0"/>
              </a:rPr>
              <a:t> </a:t>
            </a:r>
            <a:r>
              <a:rPr sz="4300" dirty="0">
                <a:latin typeface="Sassoon Infant Std" panose="020B0503020103030203" pitchFamily="34" charset="0"/>
              </a:rPr>
              <a:t>kinds</a:t>
            </a:r>
            <a:r>
              <a:rPr sz="4300" spc="-95" dirty="0">
                <a:latin typeface="Sassoon Infant Std" panose="020B0503020103030203" pitchFamily="34" charset="0"/>
              </a:rPr>
              <a:t> </a:t>
            </a:r>
            <a:r>
              <a:rPr sz="4300" dirty="0">
                <a:latin typeface="Sassoon Infant Std" panose="020B0503020103030203" pitchFamily="34" charset="0"/>
              </a:rPr>
              <a:t>of</a:t>
            </a:r>
            <a:r>
              <a:rPr sz="4300" spc="-120" dirty="0">
                <a:latin typeface="Sassoon Infant Std" panose="020B0503020103030203" pitchFamily="34" charset="0"/>
              </a:rPr>
              <a:t> </a:t>
            </a:r>
            <a:r>
              <a:rPr sz="4300" dirty="0">
                <a:latin typeface="Sassoon Infant Std" panose="020B0503020103030203" pitchFamily="34" charset="0"/>
              </a:rPr>
              <a:t>SEND</a:t>
            </a:r>
            <a:r>
              <a:rPr sz="4300" spc="-105" dirty="0">
                <a:latin typeface="Sassoon Infant Std" panose="020B0503020103030203" pitchFamily="34" charset="0"/>
              </a:rPr>
              <a:t> </a:t>
            </a:r>
            <a:r>
              <a:rPr sz="4300" dirty="0">
                <a:latin typeface="Sassoon Infant Std" panose="020B0503020103030203" pitchFamily="34" charset="0"/>
              </a:rPr>
              <a:t>are</a:t>
            </a:r>
            <a:r>
              <a:rPr sz="4300" spc="-114" dirty="0">
                <a:latin typeface="Sassoon Infant Std" panose="020B0503020103030203" pitchFamily="34" charset="0"/>
              </a:rPr>
              <a:t> </a:t>
            </a:r>
            <a:r>
              <a:rPr sz="4300" dirty="0">
                <a:latin typeface="Sassoon Infant Std" panose="020B0503020103030203" pitchFamily="34" charset="0"/>
              </a:rPr>
              <a:t>provided</a:t>
            </a:r>
            <a:r>
              <a:rPr sz="4300" spc="-100" dirty="0">
                <a:latin typeface="Sassoon Infant Std" panose="020B0503020103030203" pitchFamily="34" charset="0"/>
              </a:rPr>
              <a:t> </a:t>
            </a:r>
            <a:r>
              <a:rPr sz="4300" spc="-25" dirty="0">
                <a:latin typeface="Sassoon Infant Std" panose="020B0503020103030203" pitchFamily="34" charset="0"/>
              </a:rPr>
              <a:t>for </a:t>
            </a:r>
            <a:r>
              <a:rPr sz="4300" dirty="0">
                <a:latin typeface="Sassoon Infant Std" panose="020B0503020103030203" pitchFamily="34" charset="0"/>
              </a:rPr>
              <a:t>at</a:t>
            </a:r>
            <a:r>
              <a:rPr lang="en-GB" sz="4300" dirty="0">
                <a:latin typeface="Sassoon Infant Std" panose="020B0503020103030203" pitchFamily="34" charset="0"/>
              </a:rPr>
              <a:t> </a:t>
            </a:r>
            <a:r>
              <a:rPr lang="en-GB" sz="4300" dirty="0" err="1">
                <a:latin typeface="Sassoon Infant Std" panose="020B0503020103030203" pitchFamily="34" charset="0"/>
              </a:rPr>
              <a:t>Lyngford</a:t>
            </a:r>
            <a:r>
              <a:rPr lang="en-GB" sz="4300" dirty="0">
                <a:latin typeface="Sassoon Infant Std" panose="020B0503020103030203" pitchFamily="34" charset="0"/>
              </a:rPr>
              <a:t> Park</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17" name="Picture 16">
            <a:extLst>
              <a:ext uri="{FF2B5EF4-FFF2-40B4-BE49-F238E27FC236}">
                <a16:creationId xmlns:a16="http://schemas.microsoft.com/office/drawing/2014/main" id="{4DDB50BB-D52D-03BA-539C-BEB72555EC38}"/>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6" name="Picture 5">
            <a:extLst>
              <a:ext uri="{FF2B5EF4-FFF2-40B4-BE49-F238E27FC236}">
                <a16:creationId xmlns:a16="http://schemas.microsoft.com/office/drawing/2014/main" id="{ACA2D785-A107-4469-4434-88821B1455DD}"/>
              </a:ext>
            </a:extLst>
          </p:cNvPr>
          <p:cNvPicPr>
            <a:picLocks noChangeAspect="1"/>
          </p:cNvPicPr>
          <p:nvPr/>
        </p:nvPicPr>
        <p:blipFill>
          <a:blip r:embed="rId3"/>
          <a:stretch>
            <a:fillRect/>
          </a:stretch>
        </p:blipFill>
        <p:spPr>
          <a:xfrm>
            <a:off x="452681" y="245923"/>
            <a:ext cx="1017076" cy="1177667"/>
          </a:xfrm>
          <a:prstGeom prst="rect">
            <a:avLst/>
          </a:prstGeom>
        </p:spPr>
      </p:pic>
      <p:pic>
        <p:nvPicPr>
          <p:cNvPr id="5" name="Picture 4">
            <a:extLst>
              <a:ext uri="{FF2B5EF4-FFF2-40B4-BE49-F238E27FC236}">
                <a16:creationId xmlns:a16="http://schemas.microsoft.com/office/drawing/2014/main" id="{6FB23729-908D-42A1-EA3D-F51CD44C7ED8}"/>
              </a:ext>
            </a:extLst>
          </p:cNvPr>
          <p:cNvPicPr>
            <a:picLocks noChangeAspect="1"/>
          </p:cNvPicPr>
          <p:nvPr/>
        </p:nvPicPr>
        <p:blipFill>
          <a:blip r:embed="rId4"/>
          <a:stretch>
            <a:fillRect/>
          </a:stretch>
        </p:blipFill>
        <p:spPr>
          <a:xfrm>
            <a:off x="152400" y="2514600"/>
            <a:ext cx="3821716" cy="2745881"/>
          </a:xfrm>
          <a:prstGeom prst="rect">
            <a:avLst/>
          </a:prstGeom>
        </p:spPr>
      </p:pic>
      <p:pic>
        <p:nvPicPr>
          <p:cNvPr id="8" name="Picture 7">
            <a:extLst>
              <a:ext uri="{FF2B5EF4-FFF2-40B4-BE49-F238E27FC236}">
                <a16:creationId xmlns:a16="http://schemas.microsoft.com/office/drawing/2014/main" id="{35689935-93C0-EE35-1B80-715C875CBBA7}"/>
              </a:ext>
            </a:extLst>
          </p:cNvPr>
          <p:cNvPicPr>
            <a:picLocks noChangeAspect="1"/>
          </p:cNvPicPr>
          <p:nvPr/>
        </p:nvPicPr>
        <p:blipFill>
          <a:blip r:embed="rId5"/>
          <a:stretch>
            <a:fillRect/>
          </a:stretch>
        </p:blipFill>
        <p:spPr>
          <a:xfrm>
            <a:off x="5334000" y="2655652"/>
            <a:ext cx="4648200" cy="4164806"/>
          </a:xfrm>
          <a:prstGeom prst="rect">
            <a:avLst/>
          </a:prstGeom>
        </p:spPr>
      </p:pic>
      <p:pic>
        <p:nvPicPr>
          <p:cNvPr id="10" name="Picture 9">
            <a:extLst>
              <a:ext uri="{FF2B5EF4-FFF2-40B4-BE49-F238E27FC236}">
                <a16:creationId xmlns:a16="http://schemas.microsoft.com/office/drawing/2014/main" id="{4A9D2E6E-69B1-4521-D162-44D3545FAD49}"/>
              </a:ext>
            </a:extLst>
          </p:cNvPr>
          <p:cNvPicPr>
            <a:picLocks noChangeAspect="1"/>
          </p:cNvPicPr>
          <p:nvPr/>
        </p:nvPicPr>
        <p:blipFill>
          <a:blip r:embed="rId6"/>
          <a:stretch>
            <a:fillRect/>
          </a:stretch>
        </p:blipFill>
        <p:spPr>
          <a:xfrm>
            <a:off x="4267200" y="1633145"/>
            <a:ext cx="7467600" cy="9620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54140" y="367284"/>
            <a:ext cx="8656660" cy="1161985"/>
          </a:xfrm>
          <a:prstGeom prst="rect">
            <a:avLst/>
          </a:prstGeom>
          <a:solidFill>
            <a:srgbClr val="DBDBDB"/>
          </a:solidFill>
          <a:ln w="76200">
            <a:solidFill>
              <a:srgbClr val="000000"/>
            </a:solidFill>
          </a:ln>
        </p:spPr>
        <p:txBody>
          <a:bodyPr vert="horz" wrap="square" lIns="0" tIns="18415" rIns="0" bIns="0" rtlCol="0">
            <a:spAutoFit/>
          </a:bodyPr>
          <a:lstStyle/>
          <a:p>
            <a:pPr marL="194310" marR="187960" indent="202565">
              <a:lnSpc>
                <a:spcPts val="4650"/>
              </a:lnSpc>
              <a:spcBef>
                <a:spcPts val="145"/>
              </a:spcBef>
            </a:pPr>
            <a:r>
              <a:rPr sz="2400" dirty="0">
                <a:latin typeface="Comic Sans MS" panose="030F0702030302020204" pitchFamily="66" charset="0"/>
              </a:rPr>
              <a:t>How</a:t>
            </a:r>
            <a:r>
              <a:rPr sz="2400" spc="-90" dirty="0">
                <a:latin typeface="Comic Sans MS" panose="030F0702030302020204" pitchFamily="66" charset="0"/>
              </a:rPr>
              <a:t> </a:t>
            </a:r>
            <a:r>
              <a:rPr sz="2400" dirty="0">
                <a:latin typeface="Comic Sans MS" panose="030F0702030302020204" pitchFamily="66" charset="0"/>
              </a:rPr>
              <a:t>will</a:t>
            </a:r>
            <a:r>
              <a:rPr sz="2400" spc="-100" dirty="0">
                <a:latin typeface="Comic Sans MS" panose="030F0702030302020204" pitchFamily="66" charset="0"/>
              </a:rPr>
              <a:t> </a:t>
            </a:r>
            <a:r>
              <a:rPr sz="2400" dirty="0">
                <a:latin typeface="Comic Sans MS" panose="030F0702030302020204" pitchFamily="66" charset="0"/>
              </a:rPr>
              <a:t>the</a:t>
            </a:r>
            <a:r>
              <a:rPr sz="2400" spc="-90" dirty="0">
                <a:latin typeface="Comic Sans MS" panose="030F0702030302020204" pitchFamily="66" charset="0"/>
              </a:rPr>
              <a:t> </a:t>
            </a:r>
            <a:r>
              <a:rPr sz="2400" spc="-20" dirty="0">
                <a:latin typeface="Comic Sans MS" panose="030F0702030302020204" pitchFamily="66" charset="0"/>
              </a:rPr>
              <a:t>school’s</a:t>
            </a:r>
            <a:r>
              <a:rPr sz="2400" spc="-90" dirty="0">
                <a:latin typeface="Comic Sans MS" panose="030F0702030302020204" pitchFamily="66" charset="0"/>
              </a:rPr>
              <a:t> </a:t>
            </a:r>
            <a:r>
              <a:rPr sz="2400" dirty="0">
                <a:latin typeface="Comic Sans MS" panose="030F0702030302020204" pitchFamily="66" charset="0"/>
              </a:rPr>
              <a:t>approach</a:t>
            </a:r>
            <a:r>
              <a:rPr sz="2400" spc="-80" dirty="0">
                <a:latin typeface="Comic Sans MS" panose="030F0702030302020204" pitchFamily="66" charset="0"/>
              </a:rPr>
              <a:t> </a:t>
            </a:r>
            <a:r>
              <a:rPr sz="2400" spc="-25" dirty="0">
                <a:latin typeface="Comic Sans MS" panose="030F0702030302020204" pitchFamily="66" charset="0"/>
              </a:rPr>
              <a:t>be </a:t>
            </a:r>
            <a:r>
              <a:rPr sz="2400" dirty="0">
                <a:latin typeface="Comic Sans MS" panose="030F0702030302020204" pitchFamily="66" charset="0"/>
              </a:rPr>
              <a:t>adapted</a:t>
            </a:r>
            <a:r>
              <a:rPr sz="2400" spc="-155" dirty="0">
                <a:latin typeface="Comic Sans MS" panose="030F0702030302020204" pitchFamily="66" charset="0"/>
              </a:rPr>
              <a:t> </a:t>
            </a:r>
            <a:r>
              <a:rPr sz="2400" dirty="0">
                <a:latin typeface="Comic Sans MS" panose="030F0702030302020204" pitchFamily="66" charset="0"/>
              </a:rPr>
              <a:t>to</a:t>
            </a:r>
            <a:r>
              <a:rPr sz="2400" spc="-165" dirty="0">
                <a:latin typeface="Comic Sans MS" panose="030F0702030302020204" pitchFamily="66" charset="0"/>
              </a:rPr>
              <a:t> </a:t>
            </a:r>
            <a:r>
              <a:rPr sz="2400" dirty="0">
                <a:latin typeface="Comic Sans MS" panose="030F0702030302020204" pitchFamily="66" charset="0"/>
              </a:rPr>
              <a:t>match</a:t>
            </a:r>
            <a:r>
              <a:rPr sz="2400" spc="-170" dirty="0">
                <a:latin typeface="Comic Sans MS" panose="030F0702030302020204" pitchFamily="66" charset="0"/>
              </a:rPr>
              <a:t> </a:t>
            </a:r>
            <a:r>
              <a:rPr sz="2400" dirty="0">
                <a:latin typeface="Comic Sans MS" panose="030F0702030302020204" pitchFamily="66" charset="0"/>
              </a:rPr>
              <a:t>my</a:t>
            </a:r>
            <a:r>
              <a:rPr sz="2400" spc="-155" dirty="0">
                <a:latin typeface="Comic Sans MS" panose="030F0702030302020204" pitchFamily="66" charset="0"/>
              </a:rPr>
              <a:t> </a:t>
            </a:r>
            <a:r>
              <a:rPr sz="2400" spc="-25" dirty="0">
                <a:latin typeface="Comic Sans MS" panose="030F0702030302020204" pitchFamily="66" charset="0"/>
              </a:rPr>
              <a:t>child’s</a:t>
            </a:r>
            <a:r>
              <a:rPr sz="2400" spc="-150" dirty="0">
                <a:latin typeface="Comic Sans MS" panose="030F0702030302020204" pitchFamily="66" charset="0"/>
              </a:rPr>
              <a:t> </a:t>
            </a:r>
            <a:r>
              <a:rPr sz="2400" spc="-10" dirty="0">
                <a:latin typeface="Comic Sans MS" panose="030F0702030302020204" pitchFamily="66" charset="0"/>
              </a:rPr>
              <a:t>needs?</a:t>
            </a:r>
            <a:endParaRPr sz="2400" dirty="0">
              <a:latin typeface="Comic Sans MS" panose="030F0702030302020204" pitchFamily="66" charset="0"/>
            </a:endParaRPr>
          </a:p>
        </p:txBody>
      </p:sp>
      <p:pic>
        <p:nvPicPr>
          <p:cNvPr id="5" name="Picture 4">
            <a:extLst>
              <a:ext uri="{FF2B5EF4-FFF2-40B4-BE49-F238E27FC236}">
                <a16:creationId xmlns:a16="http://schemas.microsoft.com/office/drawing/2014/main" id="{9014294E-EA42-0378-B9A4-AE6A7ABDCF4C}"/>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7" name="Picture 6">
            <a:extLst>
              <a:ext uri="{FF2B5EF4-FFF2-40B4-BE49-F238E27FC236}">
                <a16:creationId xmlns:a16="http://schemas.microsoft.com/office/drawing/2014/main" id="{8E64C5BB-3326-6638-3AD2-C95B3773F096}"/>
              </a:ext>
            </a:extLst>
          </p:cNvPr>
          <p:cNvPicPr>
            <a:picLocks noChangeAspect="1"/>
          </p:cNvPicPr>
          <p:nvPr/>
        </p:nvPicPr>
        <p:blipFill>
          <a:blip r:embed="rId3"/>
          <a:stretch>
            <a:fillRect/>
          </a:stretch>
        </p:blipFill>
        <p:spPr>
          <a:xfrm>
            <a:off x="203639" y="170895"/>
            <a:ext cx="1173141" cy="1358374"/>
          </a:xfrm>
          <a:prstGeom prst="rect">
            <a:avLst/>
          </a:prstGeom>
        </p:spPr>
      </p:pic>
      <p:graphicFrame>
        <p:nvGraphicFramePr>
          <p:cNvPr id="12" name="object 2">
            <a:extLst>
              <a:ext uri="{FF2B5EF4-FFF2-40B4-BE49-F238E27FC236}">
                <a16:creationId xmlns:a16="http://schemas.microsoft.com/office/drawing/2014/main" id="{8824A4D5-C80D-0D51-BB81-FAA6D6A6F965}"/>
              </a:ext>
            </a:extLst>
          </p:cNvPr>
          <p:cNvGraphicFramePr/>
          <p:nvPr>
            <p:extLst>
              <p:ext uri="{D42A27DB-BD31-4B8C-83A1-F6EECF244321}">
                <p14:modId xmlns:p14="http://schemas.microsoft.com/office/powerpoint/2010/main" val="2991642919"/>
              </p:ext>
            </p:extLst>
          </p:nvPr>
        </p:nvGraphicFramePr>
        <p:xfrm>
          <a:off x="380999" y="1853330"/>
          <a:ext cx="7010401" cy="4623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E040D08E-BDDC-9234-B381-496886CA5AEA}"/>
              </a:ext>
            </a:extLst>
          </p:cNvPr>
          <p:cNvPicPr>
            <a:picLocks noChangeAspect="1"/>
          </p:cNvPicPr>
          <p:nvPr/>
        </p:nvPicPr>
        <p:blipFill>
          <a:blip r:embed="rId9"/>
          <a:stretch>
            <a:fillRect/>
          </a:stretch>
        </p:blipFill>
        <p:spPr>
          <a:xfrm>
            <a:off x="7848601" y="2133599"/>
            <a:ext cx="3753114" cy="42889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94916" y="204215"/>
            <a:ext cx="8229600" cy="573683"/>
          </a:xfrm>
          <a:prstGeom prst="rect">
            <a:avLst/>
          </a:prstGeom>
          <a:solidFill>
            <a:srgbClr val="DBDBDB"/>
          </a:solidFill>
          <a:ln w="76200">
            <a:solidFill>
              <a:srgbClr val="000000"/>
            </a:solidFill>
          </a:ln>
        </p:spPr>
        <p:txBody>
          <a:bodyPr vert="horz" wrap="square" lIns="0" tIns="18415" rIns="0" bIns="0" rtlCol="0">
            <a:spAutoFit/>
          </a:bodyPr>
          <a:lstStyle/>
          <a:p>
            <a:pPr marL="2382520" marR="388620" indent="-1989455">
              <a:lnSpc>
                <a:spcPts val="4650"/>
              </a:lnSpc>
              <a:spcBef>
                <a:spcPts val="145"/>
              </a:spcBef>
            </a:pPr>
            <a:r>
              <a:rPr sz="3200" dirty="0">
                <a:latin typeface="Comic Sans MS" panose="030F0702030302020204" pitchFamily="66" charset="0"/>
              </a:rPr>
              <a:t>How</a:t>
            </a:r>
            <a:r>
              <a:rPr sz="3200" spc="-80" dirty="0">
                <a:latin typeface="Comic Sans MS" panose="030F0702030302020204" pitchFamily="66" charset="0"/>
              </a:rPr>
              <a:t> </a:t>
            </a:r>
            <a:r>
              <a:rPr sz="3200" dirty="0">
                <a:latin typeface="Comic Sans MS" panose="030F0702030302020204" pitchFamily="66" charset="0"/>
              </a:rPr>
              <a:t>will</a:t>
            </a:r>
            <a:r>
              <a:rPr sz="3200" spc="-95" dirty="0">
                <a:latin typeface="Comic Sans MS" panose="030F0702030302020204" pitchFamily="66" charset="0"/>
              </a:rPr>
              <a:t> </a:t>
            </a:r>
            <a:r>
              <a:rPr sz="3200" dirty="0">
                <a:latin typeface="Comic Sans MS" panose="030F0702030302020204" pitchFamily="66" charset="0"/>
              </a:rPr>
              <a:t>I</a:t>
            </a:r>
            <a:r>
              <a:rPr sz="3200" spc="-85" dirty="0">
                <a:latin typeface="Comic Sans MS" panose="030F0702030302020204" pitchFamily="66" charset="0"/>
              </a:rPr>
              <a:t> </a:t>
            </a:r>
            <a:r>
              <a:rPr sz="3200" dirty="0">
                <a:latin typeface="Comic Sans MS" panose="030F0702030302020204" pitchFamily="66" charset="0"/>
              </a:rPr>
              <a:t>know</a:t>
            </a:r>
            <a:r>
              <a:rPr sz="3200" spc="-80" dirty="0">
                <a:latin typeface="Comic Sans MS" panose="030F0702030302020204" pitchFamily="66" charset="0"/>
              </a:rPr>
              <a:t> </a:t>
            </a:r>
            <a:r>
              <a:rPr lang="en-GB" sz="3200" dirty="0">
                <a:latin typeface="Comic Sans MS" panose="030F0702030302020204" pitchFamily="66" charset="0"/>
              </a:rPr>
              <a:t>how my child is doing</a:t>
            </a:r>
            <a:r>
              <a:rPr sz="3200" spc="-10" dirty="0">
                <a:latin typeface="Comic Sans MS" panose="030F0702030302020204" pitchFamily="66" charset="0"/>
              </a:rPr>
              <a:t>?</a:t>
            </a:r>
            <a:endParaRPr sz="3200" dirty="0">
              <a:latin typeface="Comic Sans MS" panose="030F0702030302020204" pitchFamily="66" charset="0"/>
            </a:endParaRPr>
          </a:p>
        </p:txBody>
      </p:sp>
      <p:pic>
        <p:nvPicPr>
          <p:cNvPr id="6" name="Picture 5" descr="A white text on a grey background&#10;&#10;Description automatically generated">
            <a:extLst>
              <a:ext uri="{FF2B5EF4-FFF2-40B4-BE49-F238E27FC236}">
                <a16:creationId xmlns:a16="http://schemas.microsoft.com/office/drawing/2014/main" id="{31DD47EE-E845-A869-9809-53CE29E93E6E}"/>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7" name="Picture 6" descr="A logo of a tree with a rainbow colored background&#10;&#10;Description automatically generated">
            <a:extLst>
              <a:ext uri="{FF2B5EF4-FFF2-40B4-BE49-F238E27FC236}">
                <a16:creationId xmlns:a16="http://schemas.microsoft.com/office/drawing/2014/main" id="{9488129D-F6A1-743F-F053-91F8BFD83D78}"/>
              </a:ext>
            </a:extLst>
          </p:cNvPr>
          <p:cNvPicPr>
            <a:picLocks noChangeAspect="1"/>
          </p:cNvPicPr>
          <p:nvPr/>
        </p:nvPicPr>
        <p:blipFill>
          <a:blip r:embed="rId3"/>
          <a:stretch>
            <a:fillRect/>
          </a:stretch>
        </p:blipFill>
        <p:spPr>
          <a:xfrm>
            <a:off x="457200" y="224545"/>
            <a:ext cx="987508" cy="1143430"/>
          </a:xfrm>
          <a:prstGeom prst="rect">
            <a:avLst/>
          </a:prstGeom>
        </p:spPr>
      </p:pic>
      <p:graphicFrame>
        <p:nvGraphicFramePr>
          <p:cNvPr id="13" name="object 2">
            <a:extLst>
              <a:ext uri="{FF2B5EF4-FFF2-40B4-BE49-F238E27FC236}">
                <a16:creationId xmlns:a16="http://schemas.microsoft.com/office/drawing/2014/main" id="{F1EB2C57-96DE-6D60-9E2B-BD63622B0339}"/>
              </a:ext>
            </a:extLst>
          </p:cNvPr>
          <p:cNvGraphicFramePr/>
          <p:nvPr>
            <p:extLst>
              <p:ext uri="{D42A27DB-BD31-4B8C-83A1-F6EECF244321}">
                <p14:modId xmlns:p14="http://schemas.microsoft.com/office/powerpoint/2010/main" val="4100316620"/>
              </p:ext>
            </p:extLst>
          </p:nvPr>
        </p:nvGraphicFramePr>
        <p:xfrm>
          <a:off x="-152400" y="1393113"/>
          <a:ext cx="11430000" cy="5415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6CB336A9-A3DE-1AA5-D927-6118B9F5331E}"/>
              </a:ext>
            </a:extLst>
          </p:cNvPr>
          <p:cNvPicPr>
            <a:picLocks noChangeAspect="1"/>
          </p:cNvPicPr>
          <p:nvPr/>
        </p:nvPicPr>
        <p:blipFill>
          <a:blip r:embed="rId9"/>
          <a:stretch>
            <a:fillRect/>
          </a:stretch>
        </p:blipFill>
        <p:spPr>
          <a:xfrm>
            <a:off x="5715000" y="2514600"/>
            <a:ext cx="2068601" cy="20240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81200" y="288036"/>
            <a:ext cx="8229600" cy="1207125"/>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3600" b="0" dirty="0">
                <a:latin typeface="Sassoon Infant Std" panose="020B0503020103030203" pitchFamily="34" charset="0"/>
                <a:cs typeface="Calibri Light"/>
              </a:rPr>
              <a:t>What</a:t>
            </a:r>
            <a:r>
              <a:rPr sz="3600" b="0" spc="-110" dirty="0">
                <a:latin typeface="Sassoon Infant Std" panose="020B0503020103030203" pitchFamily="34" charset="0"/>
                <a:cs typeface="Calibri Light"/>
              </a:rPr>
              <a:t> </a:t>
            </a:r>
            <a:r>
              <a:rPr sz="3600" b="0" dirty="0">
                <a:latin typeface="Sassoon Infant Std" panose="020B0503020103030203" pitchFamily="34" charset="0"/>
                <a:cs typeface="Calibri Light"/>
              </a:rPr>
              <a:t>support</a:t>
            </a:r>
            <a:r>
              <a:rPr sz="3600" b="0" spc="-85" dirty="0">
                <a:latin typeface="Sassoon Infant Std" panose="020B0503020103030203" pitchFamily="34" charset="0"/>
                <a:cs typeface="Calibri Light"/>
              </a:rPr>
              <a:t> </a:t>
            </a:r>
            <a:r>
              <a:rPr sz="3600" b="0" dirty="0">
                <a:latin typeface="Sassoon Infant Std" panose="020B0503020103030203" pitchFamily="34" charset="0"/>
                <a:cs typeface="Calibri Light"/>
              </a:rPr>
              <a:t>will</a:t>
            </a:r>
            <a:r>
              <a:rPr sz="3600" b="0" spc="-110" dirty="0">
                <a:latin typeface="Sassoon Infant Std" panose="020B0503020103030203" pitchFamily="34" charset="0"/>
                <a:cs typeface="Calibri Light"/>
              </a:rPr>
              <a:t> </a:t>
            </a:r>
            <a:r>
              <a:rPr sz="3600" b="0" dirty="0">
                <a:latin typeface="Sassoon Infant Std" panose="020B0503020103030203" pitchFamily="34" charset="0"/>
                <a:cs typeface="Calibri Light"/>
              </a:rPr>
              <a:t>there</a:t>
            </a:r>
            <a:r>
              <a:rPr sz="3600" b="0" spc="-90" dirty="0">
                <a:latin typeface="Sassoon Infant Std" panose="020B0503020103030203" pitchFamily="34" charset="0"/>
                <a:cs typeface="Calibri Light"/>
              </a:rPr>
              <a:t> </a:t>
            </a:r>
            <a:r>
              <a:rPr sz="3600" b="0" dirty="0">
                <a:latin typeface="Sassoon Infant Std" panose="020B0503020103030203" pitchFamily="34" charset="0"/>
                <a:cs typeface="Calibri Light"/>
              </a:rPr>
              <a:t>be</a:t>
            </a:r>
            <a:r>
              <a:rPr sz="3600" b="0" spc="-114" dirty="0">
                <a:latin typeface="Sassoon Infant Std" panose="020B0503020103030203" pitchFamily="34" charset="0"/>
                <a:cs typeface="Calibri Light"/>
              </a:rPr>
              <a:t> </a:t>
            </a:r>
            <a:r>
              <a:rPr sz="3600" b="0" dirty="0">
                <a:latin typeface="Sassoon Infant Std" panose="020B0503020103030203" pitchFamily="34" charset="0"/>
                <a:cs typeface="Calibri Light"/>
              </a:rPr>
              <a:t>for</a:t>
            </a:r>
            <a:r>
              <a:rPr sz="3600" b="0" spc="-95" dirty="0">
                <a:latin typeface="Sassoon Infant Std" panose="020B0503020103030203" pitchFamily="34" charset="0"/>
                <a:cs typeface="Calibri Light"/>
              </a:rPr>
              <a:t> </a:t>
            </a:r>
            <a:r>
              <a:rPr sz="3600" b="0" spc="-25" dirty="0">
                <a:latin typeface="Sassoon Infant Std" panose="020B0503020103030203" pitchFamily="34" charset="0"/>
                <a:cs typeface="Calibri Light"/>
              </a:rPr>
              <a:t>my</a:t>
            </a:r>
            <a:endParaRPr sz="3600" dirty="0">
              <a:latin typeface="Sassoon Infant Std" panose="020B0503020103030203" pitchFamily="34" charset="0"/>
              <a:cs typeface="Calibri Light"/>
            </a:endParaRPr>
          </a:p>
          <a:p>
            <a:pPr algn="ctr">
              <a:lnSpc>
                <a:spcPts val="4905"/>
              </a:lnSpc>
            </a:pPr>
            <a:r>
              <a:rPr sz="3600" b="0" spc="-25" dirty="0">
                <a:latin typeface="Sassoon Infant Std" panose="020B0503020103030203" pitchFamily="34" charset="0"/>
                <a:cs typeface="Calibri Light"/>
              </a:rPr>
              <a:t>child’s</a:t>
            </a:r>
            <a:r>
              <a:rPr sz="3600" b="0" spc="-204" dirty="0">
                <a:latin typeface="Sassoon Infant Std" panose="020B0503020103030203" pitchFamily="34" charset="0"/>
                <a:cs typeface="Calibri Light"/>
              </a:rPr>
              <a:t> </a:t>
            </a:r>
            <a:r>
              <a:rPr sz="3600" b="0" dirty="0">
                <a:latin typeface="Sassoon Infant Std" panose="020B0503020103030203" pitchFamily="34" charset="0"/>
                <a:cs typeface="Calibri Light"/>
              </a:rPr>
              <a:t>overall</a:t>
            </a:r>
            <a:r>
              <a:rPr sz="3600" b="0" spc="-204" dirty="0">
                <a:latin typeface="Sassoon Infant Std" panose="020B0503020103030203" pitchFamily="34" charset="0"/>
                <a:cs typeface="Calibri Light"/>
              </a:rPr>
              <a:t> </a:t>
            </a:r>
            <a:r>
              <a:rPr lang="en-GB" sz="3600" spc="-204" dirty="0">
                <a:latin typeface="Sassoon Infant Std" panose="020B0503020103030203" pitchFamily="34" charset="0"/>
                <a:cs typeface="Calibri Light"/>
              </a:rPr>
              <a:t>M</a:t>
            </a:r>
            <a:r>
              <a:rPr lang="en-GB" sz="3600" b="0" spc="-204" dirty="0">
                <a:latin typeface="Sassoon Infant Std" panose="020B0503020103030203" pitchFamily="34" charset="0"/>
                <a:cs typeface="Calibri Light"/>
              </a:rPr>
              <a:t>ental </a:t>
            </a:r>
            <a:r>
              <a:rPr lang="en-GB" sz="3600" spc="-204" dirty="0">
                <a:latin typeface="Sassoon Infant Std" panose="020B0503020103030203" pitchFamily="34" charset="0"/>
                <a:cs typeface="Calibri Light"/>
              </a:rPr>
              <a:t>H</a:t>
            </a:r>
            <a:r>
              <a:rPr lang="en-GB" sz="3600" b="0" spc="-204" dirty="0">
                <a:latin typeface="Sassoon Infant Std" panose="020B0503020103030203" pitchFamily="34" charset="0"/>
                <a:cs typeface="Calibri Light"/>
              </a:rPr>
              <a:t>ealth and </a:t>
            </a:r>
            <a:r>
              <a:rPr sz="3600" b="0" spc="-10" dirty="0">
                <a:latin typeface="Sassoon Infant Std" panose="020B0503020103030203" pitchFamily="34" charset="0"/>
                <a:cs typeface="Calibri Light"/>
              </a:rPr>
              <a:t>wellbeing?</a:t>
            </a:r>
            <a:endParaRPr sz="3600" dirty="0">
              <a:latin typeface="Sassoon Infant Std" panose="020B0503020103030203" pitchFamily="34" charset="0"/>
              <a:cs typeface="Calibri Light"/>
            </a:endParaRPr>
          </a:p>
        </p:txBody>
      </p:sp>
      <p:sp>
        <p:nvSpPr>
          <p:cNvPr id="3" name="object 3"/>
          <p:cNvSpPr txBox="1"/>
          <p:nvPr/>
        </p:nvSpPr>
        <p:spPr>
          <a:xfrm>
            <a:off x="3788734" y="1705183"/>
            <a:ext cx="7824995" cy="3474862"/>
          </a:xfrm>
          <a:prstGeom prst="rect">
            <a:avLst/>
          </a:prstGeom>
        </p:spPr>
        <p:txBody>
          <a:bodyPr vert="horz" wrap="square" lIns="0" tIns="54610" rIns="0" bIns="0" rtlCol="0">
            <a:spAutoFit/>
          </a:bodyPr>
          <a:lstStyle/>
          <a:p>
            <a:pPr marL="12700" marR="5080">
              <a:lnSpc>
                <a:spcPct val="150000"/>
              </a:lnSpc>
            </a:pPr>
            <a:r>
              <a:rPr lang="en-GB" sz="1500" spc="-10" dirty="0" err="1">
                <a:latin typeface="Arial" panose="020B0604020202020204" pitchFamily="34" charset="0"/>
                <a:cs typeface="Arial" panose="020B0604020202020204" pitchFamily="34" charset="0"/>
              </a:rPr>
              <a:t>Lyngford</a:t>
            </a:r>
            <a:r>
              <a:rPr lang="en-GB" sz="1500" spc="-10" dirty="0">
                <a:latin typeface="Arial" panose="020B0604020202020204" pitchFamily="34" charset="0"/>
                <a:cs typeface="Arial" panose="020B0604020202020204" pitchFamily="34" charset="0"/>
              </a:rPr>
              <a:t> Park </a:t>
            </a:r>
            <a:r>
              <a:rPr sz="1500" dirty="0">
                <a:latin typeface="Arial" panose="020B0604020202020204" pitchFamily="34" charset="0"/>
                <a:cs typeface="Arial" panose="020B0604020202020204" pitchFamily="34" charset="0"/>
              </a:rPr>
              <a:t>school</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is</a:t>
            </a:r>
            <a:r>
              <a:rPr sz="1500" spc="-70" dirty="0">
                <a:latin typeface="Arial" panose="020B0604020202020204" pitchFamily="34" charset="0"/>
                <a:cs typeface="Arial" panose="020B0604020202020204" pitchFamily="34" charset="0"/>
              </a:rPr>
              <a:t> </a:t>
            </a:r>
            <a:r>
              <a:rPr sz="1500" spc="-10" dirty="0">
                <a:latin typeface="Arial" panose="020B0604020202020204" pitchFamily="34" charset="0"/>
                <a:cs typeface="Arial" panose="020B0604020202020204" pitchFamily="34" charset="0"/>
              </a:rPr>
              <a:t>committed</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7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the</a:t>
            </a:r>
            <a:r>
              <a:rPr lang="en-GB" sz="1500" dirty="0">
                <a:latin typeface="Arial" panose="020B0604020202020204" pitchFamily="34" charset="0"/>
                <a:cs typeface="Arial" panose="020B0604020202020204" pitchFamily="34" charset="0"/>
              </a:rPr>
              <a:t> Mental Health and</a:t>
            </a:r>
            <a:r>
              <a:rPr sz="1500" spc="-5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wellbeing</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of</a:t>
            </a:r>
            <a:r>
              <a:rPr sz="1500" spc="-6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your</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child.</a:t>
            </a:r>
            <a:r>
              <a:rPr sz="1500" spc="-50" dirty="0">
                <a:latin typeface="Arial" panose="020B0604020202020204" pitchFamily="34" charset="0"/>
                <a:cs typeface="Arial" panose="020B0604020202020204" pitchFamily="34" charset="0"/>
              </a:rPr>
              <a:t> </a:t>
            </a:r>
            <a:endParaRPr lang="en-GB" sz="1500" spc="-50" dirty="0">
              <a:latin typeface="Arial" panose="020B0604020202020204" pitchFamily="34" charset="0"/>
              <a:cs typeface="Arial" panose="020B0604020202020204" pitchFamily="34" charset="0"/>
            </a:endParaRPr>
          </a:p>
          <a:p>
            <a:pPr marL="12700" marR="5080">
              <a:lnSpc>
                <a:spcPct val="150000"/>
              </a:lnSpc>
            </a:pPr>
            <a:r>
              <a:rPr lang="en-GB" sz="1500" b="1" spc="-10" dirty="0">
                <a:latin typeface="Arial" panose="020B0604020202020204" pitchFamily="34" charset="0"/>
                <a:cs typeface="Arial" panose="020B0604020202020204" pitchFamily="34" charset="0"/>
              </a:rPr>
              <a:t>Your</a:t>
            </a:r>
            <a:r>
              <a:rPr sz="1500" b="1" spc="-10" dirty="0">
                <a:latin typeface="Arial" panose="020B0604020202020204" pitchFamily="34" charset="0"/>
                <a:cs typeface="Arial" panose="020B0604020202020204" pitchFamily="34" charset="0"/>
              </a:rPr>
              <a:t> </a:t>
            </a:r>
            <a:r>
              <a:rPr sz="1500" b="1" dirty="0">
                <a:latin typeface="Arial" panose="020B0604020202020204" pitchFamily="34" charset="0"/>
                <a:cs typeface="Arial" panose="020B0604020202020204" pitchFamily="34" charset="0"/>
              </a:rPr>
              <a:t>first</a:t>
            </a:r>
            <a:r>
              <a:rPr sz="1500" b="1" spc="-50" dirty="0">
                <a:latin typeface="Arial" panose="020B0604020202020204" pitchFamily="34" charset="0"/>
                <a:cs typeface="Arial" panose="020B0604020202020204" pitchFamily="34" charset="0"/>
              </a:rPr>
              <a:t> </a:t>
            </a:r>
            <a:r>
              <a:rPr sz="1500" b="1" dirty="0">
                <a:latin typeface="Arial" panose="020B0604020202020204" pitchFamily="34" charset="0"/>
                <a:cs typeface="Arial" panose="020B0604020202020204" pitchFamily="34" charset="0"/>
              </a:rPr>
              <a:t>point</a:t>
            </a:r>
            <a:r>
              <a:rPr sz="1500" b="1" spc="-40" dirty="0">
                <a:latin typeface="Arial" panose="020B0604020202020204" pitchFamily="34" charset="0"/>
                <a:cs typeface="Arial" panose="020B0604020202020204" pitchFamily="34" charset="0"/>
              </a:rPr>
              <a:t> </a:t>
            </a:r>
            <a:r>
              <a:rPr sz="1500" b="1" dirty="0">
                <a:latin typeface="Arial" panose="020B0604020202020204" pitchFamily="34" charset="0"/>
                <a:cs typeface="Arial" panose="020B0604020202020204" pitchFamily="34" charset="0"/>
              </a:rPr>
              <a:t>of</a:t>
            </a:r>
            <a:r>
              <a:rPr sz="1500" b="1" spc="-65"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contact</a:t>
            </a:r>
            <a:r>
              <a:rPr sz="1500" b="1" spc="-50" dirty="0">
                <a:latin typeface="Arial" panose="020B0604020202020204" pitchFamily="34" charset="0"/>
                <a:cs typeface="Arial" panose="020B0604020202020204" pitchFamily="34" charset="0"/>
              </a:rPr>
              <a:t> </a:t>
            </a:r>
            <a:r>
              <a:rPr lang="en-GB" sz="1500" b="1" spc="-50" dirty="0">
                <a:latin typeface="Arial" panose="020B0604020202020204" pitchFamily="34" charset="0"/>
                <a:cs typeface="Arial" panose="020B0604020202020204" pitchFamily="34" charset="0"/>
              </a:rPr>
              <a:t>is your child’s </a:t>
            </a:r>
            <a:r>
              <a:rPr sz="1500" b="1" dirty="0">
                <a:latin typeface="Arial" panose="020B0604020202020204" pitchFamily="34" charset="0"/>
                <a:cs typeface="Arial" panose="020B0604020202020204" pitchFamily="34" charset="0"/>
              </a:rPr>
              <a:t>class</a:t>
            </a:r>
            <a:r>
              <a:rPr sz="1500" b="1" spc="-45" dirty="0">
                <a:latin typeface="Arial" panose="020B0604020202020204" pitchFamily="34" charset="0"/>
                <a:cs typeface="Arial" panose="020B0604020202020204" pitchFamily="34" charset="0"/>
              </a:rPr>
              <a:t> </a:t>
            </a:r>
            <a:r>
              <a:rPr sz="1500" b="1" spc="-35" dirty="0">
                <a:latin typeface="Arial" panose="020B0604020202020204" pitchFamily="34" charset="0"/>
                <a:cs typeface="Arial" panose="020B0604020202020204" pitchFamily="34" charset="0"/>
              </a:rPr>
              <a:t>teacher.</a:t>
            </a:r>
            <a:r>
              <a:rPr sz="1500" b="1" spc="-65" dirty="0">
                <a:latin typeface="Arial" panose="020B0604020202020204" pitchFamily="34" charset="0"/>
                <a:cs typeface="Arial" panose="020B0604020202020204" pitchFamily="34" charset="0"/>
              </a:rPr>
              <a:t> </a:t>
            </a:r>
            <a:endParaRPr lang="en-GB" sz="1500" b="1" spc="-65" dirty="0">
              <a:latin typeface="Arial" panose="020B0604020202020204" pitchFamily="34" charset="0"/>
              <a:cs typeface="Arial" panose="020B0604020202020204" pitchFamily="34" charset="0"/>
            </a:endParaRPr>
          </a:p>
          <a:p>
            <a:pPr marL="12700" marR="5080">
              <a:lnSpc>
                <a:spcPct val="150000"/>
              </a:lnSpc>
            </a:pPr>
            <a:r>
              <a:rPr sz="1500" dirty="0">
                <a:latin typeface="Arial" panose="020B0604020202020204" pitchFamily="34" charset="0"/>
                <a:cs typeface="Arial" panose="020B0604020202020204" pitchFamily="34" charset="0"/>
              </a:rPr>
              <a:t>There</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are</a:t>
            </a:r>
            <a:r>
              <a:rPr sz="1500" spc="-5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variety</a:t>
            </a:r>
            <a:r>
              <a:rPr sz="1500" spc="-60" dirty="0">
                <a:latin typeface="Arial" panose="020B0604020202020204" pitchFamily="34" charset="0"/>
                <a:cs typeface="Arial" panose="020B0604020202020204" pitchFamily="34" charset="0"/>
              </a:rPr>
              <a:t> </a:t>
            </a:r>
            <a:r>
              <a:rPr sz="1500" spc="-25" dirty="0">
                <a:latin typeface="Arial" panose="020B0604020202020204" pitchFamily="34" charset="0"/>
                <a:cs typeface="Arial" panose="020B0604020202020204" pitchFamily="34" charset="0"/>
              </a:rPr>
              <a:t>of </a:t>
            </a:r>
            <a:r>
              <a:rPr sz="1500" dirty="0">
                <a:latin typeface="Arial" panose="020B0604020202020204" pitchFamily="34" charset="0"/>
                <a:cs typeface="Arial" panose="020B0604020202020204" pitchFamily="34" charset="0"/>
              </a:rPr>
              <a:t>school</a:t>
            </a:r>
            <a:r>
              <a:rPr sz="1500" spc="-5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clubs</a:t>
            </a:r>
            <a:r>
              <a:rPr sz="1500" spc="-4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available</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8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support</a:t>
            </a:r>
            <a:r>
              <a:rPr sz="1500" spc="-3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your</a:t>
            </a:r>
            <a:r>
              <a:rPr sz="1500" spc="-70" dirty="0">
                <a:latin typeface="Arial" panose="020B0604020202020204" pitchFamily="34" charset="0"/>
                <a:cs typeface="Arial" panose="020B0604020202020204" pitchFamily="34" charset="0"/>
              </a:rPr>
              <a:t> </a:t>
            </a:r>
            <a:r>
              <a:rPr sz="1500" spc="-20" dirty="0">
                <a:latin typeface="Arial" panose="020B0604020202020204" pitchFamily="34" charset="0"/>
                <a:cs typeface="Arial" panose="020B0604020202020204" pitchFamily="34" charset="0"/>
              </a:rPr>
              <a:t>child’s</a:t>
            </a:r>
            <a:r>
              <a:rPr sz="1500" spc="-4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social</a:t>
            </a:r>
            <a:r>
              <a:rPr sz="1500" spc="-65" dirty="0">
                <a:latin typeface="Arial" panose="020B0604020202020204" pitchFamily="34" charset="0"/>
                <a:cs typeface="Arial" panose="020B0604020202020204" pitchFamily="34" charset="0"/>
              </a:rPr>
              <a:t> </a:t>
            </a:r>
            <a:r>
              <a:rPr sz="1500" spc="-25" dirty="0">
                <a:latin typeface="Arial" panose="020B0604020202020204" pitchFamily="34" charset="0"/>
                <a:cs typeface="Arial" panose="020B0604020202020204" pitchFamily="34" charset="0"/>
              </a:rPr>
              <a:t>and </a:t>
            </a:r>
            <a:r>
              <a:rPr sz="1500" dirty="0">
                <a:latin typeface="Arial" panose="020B0604020202020204" pitchFamily="34" charset="0"/>
                <a:cs typeface="Arial" panose="020B0604020202020204" pitchFamily="34" charset="0"/>
              </a:rPr>
              <a:t>personal</a:t>
            </a:r>
            <a:r>
              <a:rPr sz="1500" spc="-80" dirty="0">
                <a:latin typeface="Arial" panose="020B0604020202020204" pitchFamily="34" charset="0"/>
                <a:cs typeface="Arial" panose="020B0604020202020204" pitchFamily="34" charset="0"/>
              </a:rPr>
              <a:t> </a:t>
            </a:r>
            <a:r>
              <a:rPr sz="1500" spc="-10" dirty="0">
                <a:latin typeface="Arial" panose="020B0604020202020204" pitchFamily="34" charset="0"/>
                <a:cs typeface="Arial" panose="020B0604020202020204" pitchFamily="34" charset="0"/>
              </a:rPr>
              <a:t>development.</a:t>
            </a:r>
            <a:r>
              <a:rPr sz="1500" spc="-7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Our</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PSHE</a:t>
            </a:r>
            <a:r>
              <a:rPr sz="1500" spc="-8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curriculum</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is</a:t>
            </a:r>
            <a:r>
              <a:rPr sz="1500" spc="-9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taught</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weekly</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and</a:t>
            </a:r>
            <a:r>
              <a:rPr sz="1500" spc="-90" dirty="0">
                <a:latin typeface="Arial" panose="020B0604020202020204" pitchFamily="34" charset="0"/>
                <a:cs typeface="Arial" panose="020B0604020202020204" pitchFamily="34" charset="0"/>
              </a:rPr>
              <a:t> </a:t>
            </a:r>
            <a:r>
              <a:rPr sz="1500" spc="-10" dirty="0">
                <a:latin typeface="Arial" panose="020B0604020202020204" pitchFamily="34" charset="0"/>
                <a:cs typeface="Arial" panose="020B0604020202020204" pitchFamily="34" charset="0"/>
              </a:rPr>
              <a:t>provides </a:t>
            </a:r>
            <a:r>
              <a:rPr sz="1500" dirty="0">
                <a:latin typeface="Arial" panose="020B0604020202020204" pitchFamily="34" charset="0"/>
                <a:cs typeface="Arial" panose="020B0604020202020204" pitchFamily="34" charset="0"/>
              </a:rPr>
              <a:t>children</a:t>
            </a:r>
            <a:r>
              <a:rPr sz="1500" spc="-6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with</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opportunities</a:t>
            </a:r>
            <a:r>
              <a:rPr sz="1500" spc="-4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9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discuss</a:t>
            </a:r>
            <a:r>
              <a:rPr sz="1500" spc="-5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and</a:t>
            </a:r>
            <a:r>
              <a:rPr sz="1500" spc="-6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identify</a:t>
            </a:r>
            <a:r>
              <a:rPr sz="1500" spc="-6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how</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to</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look</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after</a:t>
            </a:r>
            <a:r>
              <a:rPr sz="1500" spc="-110" dirty="0">
                <a:latin typeface="Arial" panose="020B0604020202020204" pitchFamily="34" charset="0"/>
                <a:cs typeface="Arial" panose="020B0604020202020204" pitchFamily="34" charset="0"/>
              </a:rPr>
              <a:t> </a:t>
            </a:r>
            <a:r>
              <a:rPr sz="1500" spc="-25" dirty="0">
                <a:latin typeface="Arial" panose="020B0604020202020204" pitchFamily="34" charset="0"/>
                <a:cs typeface="Arial" panose="020B0604020202020204" pitchFamily="34" charset="0"/>
              </a:rPr>
              <a:t>and </a:t>
            </a:r>
            <a:r>
              <a:rPr sz="1500" dirty="0">
                <a:latin typeface="Arial" panose="020B0604020202020204" pitchFamily="34" charset="0"/>
                <a:cs typeface="Arial" panose="020B0604020202020204" pitchFamily="34" charset="0"/>
              </a:rPr>
              <a:t>develop</a:t>
            </a:r>
            <a:r>
              <a:rPr sz="1500" spc="-8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their</a:t>
            </a:r>
            <a:r>
              <a:rPr sz="1500" spc="-7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own</a:t>
            </a:r>
            <a:r>
              <a:rPr lang="en-GB" sz="1500" dirty="0">
                <a:latin typeface="Arial" panose="020B0604020202020204" pitchFamily="34" charset="0"/>
                <a:cs typeface="Arial" panose="020B0604020202020204" pitchFamily="34" charset="0"/>
              </a:rPr>
              <a:t> Mental Health and</a:t>
            </a:r>
            <a:r>
              <a:rPr sz="1500" spc="-7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wellbeing.</a:t>
            </a:r>
            <a:r>
              <a:rPr sz="1500" spc="-75" dirty="0">
                <a:latin typeface="Arial" panose="020B0604020202020204" pitchFamily="34" charset="0"/>
                <a:cs typeface="Arial" panose="020B0604020202020204" pitchFamily="34" charset="0"/>
              </a:rPr>
              <a:t> </a:t>
            </a:r>
            <a:endParaRPr lang="en-GB" sz="1500" spc="-75" dirty="0">
              <a:latin typeface="Arial" panose="020B0604020202020204" pitchFamily="34" charset="0"/>
              <a:cs typeface="Arial" panose="020B0604020202020204" pitchFamily="34" charset="0"/>
            </a:endParaRPr>
          </a:p>
          <a:p>
            <a:pPr marL="12700" marR="5080">
              <a:lnSpc>
                <a:spcPct val="150000"/>
              </a:lnSpc>
            </a:pPr>
            <a:endParaRPr lang="en-GB" sz="1500" spc="-75" dirty="0">
              <a:latin typeface="Arial" panose="020B0604020202020204" pitchFamily="34" charset="0"/>
              <a:cs typeface="Arial" panose="020B0604020202020204" pitchFamily="34" charset="0"/>
            </a:endParaRPr>
          </a:p>
          <a:p>
            <a:pPr marL="12700" marR="5080">
              <a:lnSpc>
                <a:spcPct val="150000"/>
              </a:lnSpc>
            </a:pPr>
            <a:r>
              <a:rPr lang="en-GB" sz="1500" spc="-25" dirty="0">
                <a:latin typeface="Arial" panose="020B0604020202020204" pitchFamily="34" charset="0"/>
                <a:cs typeface="Arial" panose="020B0604020202020204" pitchFamily="34" charset="0"/>
              </a:rPr>
              <a:t>THRIVE, little spots of emotions and relational approaches are </a:t>
            </a:r>
            <a:r>
              <a:rPr lang="en-AU" sz="1500" dirty="0">
                <a:effectLst/>
                <a:latin typeface="Arial" panose="020B0604020202020204" pitchFamily="34" charset="0"/>
                <a:ea typeface="Calibri" panose="020F0502020204030204" pitchFamily="34" charset="0"/>
                <a:cs typeface="Arial" panose="020B0604020202020204" pitchFamily="34" charset="0"/>
              </a:rPr>
              <a:t>used to support across the school in all classes. The THRIVE practitioner and ELSA work with children </a:t>
            </a:r>
            <a:r>
              <a:rPr lang="en-AU" sz="1500" dirty="0">
                <a:latin typeface="Arial" panose="020B0604020202020204" pitchFamily="34" charset="0"/>
                <a:ea typeface="Calibri" panose="020F0502020204030204" pitchFamily="34" charset="0"/>
                <a:cs typeface="Arial" panose="020B0604020202020204" pitchFamily="34" charset="0"/>
              </a:rPr>
              <a:t>on an</a:t>
            </a:r>
            <a:r>
              <a:rPr lang="en-AU" sz="1500" dirty="0">
                <a:effectLst/>
                <a:latin typeface="Arial" panose="020B0604020202020204" pitchFamily="34" charset="0"/>
                <a:ea typeface="Calibri" panose="020F0502020204030204" pitchFamily="34" charset="0"/>
                <a:cs typeface="Arial" panose="020B0604020202020204" pitchFamily="34" charset="0"/>
              </a:rPr>
              <a:t> individual basis to support them with any social, emotional, mental health needs. </a:t>
            </a:r>
          </a:p>
          <a:p>
            <a:pPr marL="12700" marR="5080">
              <a:lnSpc>
                <a:spcPct val="150000"/>
              </a:lnSpc>
            </a:pPr>
            <a:endParaRPr sz="15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A02E3CF-F7EF-BFED-2763-0F5E002FEA90}"/>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8" name="TextBox 7">
            <a:extLst>
              <a:ext uri="{FF2B5EF4-FFF2-40B4-BE49-F238E27FC236}">
                <a16:creationId xmlns:a16="http://schemas.microsoft.com/office/drawing/2014/main" id="{AB5DF584-CCF9-2F5B-08B6-B85E1899DDCE}"/>
              </a:ext>
            </a:extLst>
          </p:cNvPr>
          <p:cNvSpPr txBox="1"/>
          <p:nvPr/>
        </p:nvSpPr>
        <p:spPr>
          <a:xfrm>
            <a:off x="1938640" y="2427582"/>
            <a:ext cx="1786240" cy="830997"/>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Kim Barratt</a:t>
            </a:r>
          </a:p>
          <a:p>
            <a:pPr algn="ctr"/>
            <a:r>
              <a:rPr lang="en-GB" sz="1200" dirty="0">
                <a:latin typeface="Arial" panose="020B0604020202020204" pitchFamily="34" charset="0"/>
                <a:cs typeface="Arial" panose="020B0604020202020204" pitchFamily="34" charset="0"/>
              </a:rPr>
              <a:t>THRIVE Lead Practitioner, DSL and Pastoral lead</a:t>
            </a:r>
          </a:p>
        </p:txBody>
      </p:sp>
      <p:pic>
        <p:nvPicPr>
          <p:cNvPr id="12" name="Picture 11">
            <a:extLst>
              <a:ext uri="{FF2B5EF4-FFF2-40B4-BE49-F238E27FC236}">
                <a16:creationId xmlns:a16="http://schemas.microsoft.com/office/drawing/2014/main" id="{9F9E53EE-600D-3A43-D95B-55BE4FC9743D}"/>
              </a:ext>
            </a:extLst>
          </p:cNvPr>
          <p:cNvPicPr>
            <a:picLocks noChangeAspect="1"/>
          </p:cNvPicPr>
          <p:nvPr/>
        </p:nvPicPr>
        <p:blipFill>
          <a:blip r:embed="rId3"/>
          <a:stretch>
            <a:fillRect/>
          </a:stretch>
        </p:blipFill>
        <p:spPr>
          <a:xfrm>
            <a:off x="426303" y="317918"/>
            <a:ext cx="987638" cy="1140051"/>
          </a:xfrm>
          <a:prstGeom prst="rect">
            <a:avLst/>
          </a:prstGeom>
        </p:spPr>
      </p:pic>
      <p:sp>
        <p:nvSpPr>
          <p:cNvPr id="13" name="Rectangle 12">
            <a:extLst>
              <a:ext uri="{FF2B5EF4-FFF2-40B4-BE49-F238E27FC236}">
                <a16:creationId xmlns:a16="http://schemas.microsoft.com/office/drawing/2014/main" id="{8B62C367-0FA8-CD9E-D463-F01CC200CFA4}"/>
              </a:ext>
            </a:extLst>
          </p:cNvPr>
          <p:cNvSpPr/>
          <p:nvPr/>
        </p:nvSpPr>
        <p:spPr>
          <a:xfrm>
            <a:off x="152400" y="2057400"/>
            <a:ext cx="1447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F8C26E41-0D9A-385F-C5CC-DEEB5DD568E9}"/>
              </a:ext>
            </a:extLst>
          </p:cNvPr>
          <p:cNvPicPr>
            <a:picLocks noChangeAspect="1"/>
          </p:cNvPicPr>
          <p:nvPr/>
        </p:nvPicPr>
        <p:blipFill>
          <a:blip r:embed="rId4"/>
          <a:stretch>
            <a:fillRect/>
          </a:stretch>
        </p:blipFill>
        <p:spPr>
          <a:xfrm>
            <a:off x="204456" y="4376691"/>
            <a:ext cx="2310144" cy="2310144"/>
          </a:xfrm>
          <a:prstGeom prst="rect">
            <a:avLst/>
          </a:prstGeom>
        </p:spPr>
      </p:pic>
      <p:pic>
        <p:nvPicPr>
          <p:cNvPr id="20" name="Picture 19">
            <a:extLst>
              <a:ext uri="{FF2B5EF4-FFF2-40B4-BE49-F238E27FC236}">
                <a16:creationId xmlns:a16="http://schemas.microsoft.com/office/drawing/2014/main" id="{C29EA5F6-DD4B-84AE-194D-5199A3ED7C2E}"/>
              </a:ext>
            </a:extLst>
          </p:cNvPr>
          <p:cNvPicPr>
            <a:picLocks noChangeAspect="1"/>
          </p:cNvPicPr>
          <p:nvPr/>
        </p:nvPicPr>
        <p:blipFill>
          <a:blip r:embed="rId5"/>
          <a:stretch>
            <a:fillRect/>
          </a:stretch>
        </p:blipFill>
        <p:spPr>
          <a:xfrm>
            <a:off x="6019305" y="5199500"/>
            <a:ext cx="2395333" cy="1370464"/>
          </a:xfrm>
          <a:prstGeom prst="rect">
            <a:avLst/>
          </a:prstGeom>
        </p:spPr>
      </p:pic>
      <p:pic>
        <p:nvPicPr>
          <p:cNvPr id="10" name="Picture 9">
            <a:extLst>
              <a:ext uri="{FF2B5EF4-FFF2-40B4-BE49-F238E27FC236}">
                <a16:creationId xmlns:a16="http://schemas.microsoft.com/office/drawing/2014/main" id="{0F861A95-440E-49E3-59AE-5049AA9AAB4A}"/>
              </a:ext>
            </a:extLst>
          </p:cNvPr>
          <p:cNvPicPr>
            <a:picLocks noChangeAspect="1"/>
          </p:cNvPicPr>
          <p:nvPr/>
        </p:nvPicPr>
        <p:blipFill>
          <a:blip r:embed="rId6"/>
          <a:stretch>
            <a:fillRect/>
          </a:stretch>
        </p:blipFill>
        <p:spPr>
          <a:xfrm>
            <a:off x="135340" y="1987548"/>
            <a:ext cx="1786240" cy="21052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A65EC-938D-159F-47A7-2E7B079E8C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C4D7A6A-2C2C-6333-054A-5DA87B3901B1}"/>
              </a:ext>
            </a:extLst>
          </p:cNvPr>
          <p:cNvSpPr txBox="1"/>
          <p:nvPr/>
        </p:nvSpPr>
        <p:spPr>
          <a:xfrm>
            <a:off x="1377518" y="582759"/>
            <a:ext cx="8763000" cy="565732"/>
          </a:xfrm>
          <a:prstGeom prst="rect">
            <a:avLst/>
          </a:prstGeom>
          <a:solidFill>
            <a:srgbClr val="DBDBDB"/>
          </a:solidFill>
          <a:ln w="76200">
            <a:solidFill>
              <a:srgbClr val="000000"/>
            </a:solidFill>
          </a:ln>
        </p:spPr>
        <p:txBody>
          <a:bodyPr vert="horz" wrap="square" lIns="0" tIns="0" rIns="0" bIns="0" rtlCol="0">
            <a:spAutoFit/>
          </a:bodyPr>
          <a:lstStyle/>
          <a:p>
            <a:pPr marL="0" marR="0" lvl="0" indent="0" algn="ctr" defTabSz="914400" eaLnBrk="1" fontAlgn="auto" latinLnBrk="0" hangingPunct="1">
              <a:lnSpc>
                <a:spcPts val="4465"/>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rPr>
              <a:t>Emotional Literacy Support Assistant (ELSA)</a:t>
            </a:r>
            <a:endParaRPr kumimoji="0"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endParaRPr>
          </a:p>
        </p:txBody>
      </p:sp>
      <p:pic>
        <p:nvPicPr>
          <p:cNvPr id="5" name="Picture 4">
            <a:extLst>
              <a:ext uri="{FF2B5EF4-FFF2-40B4-BE49-F238E27FC236}">
                <a16:creationId xmlns:a16="http://schemas.microsoft.com/office/drawing/2014/main" id="{2107A790-B9B6-DC56-CE6B-42115A7440C2}"/>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3" name="TextBox 2">
            <a:extLst>
              <a:ext uri="{FF2B5EF4-FFF2-40B4-BE49-F238E27FC236}">
                <a16:creationId xmlns:a16="http://schemas.microsoft.com/office/drawing/2014/main" id="{E4299B85-BC6F-E7A6-0EAE-4ECB05487E7A}"/>
              </a:ext>
            </a:extLst>
          </p:cNvPr>
          <p:cNvSpPr txBox="1"/>
          <p:nvPr/>
        </p:nvSpPr>
        <p:spPr>
          <a:xfrm>
            <a:off x="409115" y="2765463"/>
            <a:ext cx="1936805"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Frutiger LT Std"/>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Sassoon Infant Std" panose="020B0503020103030203" pitchFamily="34" charset="0"/>
            </a:endParaRPr>
          </a:p>
        </p:txBody>
      </p:sp>
      <p:sp>
        <p:nvSpPr>
          <p:cNvPr id="4" name="TextBox 3">
            <a:extLst>
              <a:ext uri="{FF2B5EF4-FFF2-40B4-BE49-F238E27FC236}">
                <a16:creationId xmlns:a16="http://schemas.microsoft.com/office/drawing/2014/main" id="{80E36B53-A5AB-602B-895A-7414F2097EEA}"/>
              </a:ext>
            </a:extLst>
          </p:cNvPr>
          <p:cNvSpPr txBox="1"/>
          <p:nvPr/>
        </p:nvSpPr>
        <p:spPr>
          <a:xfrm>
            <a:off x="181324" y="1378666"/>
            <a:ext cx="8737917" cy="5632311"/>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E3137"/>
                </a:solidFill>
                <a:effectLst/>
                <a:uLnTx/>
                <a:uFillTx/>
                <a:latin typeface="Sassoon Infant Std"/>
              </a:rPr>
              <a:t>An Emotional Literacy Support Assistant (ELSA) is a trained, school-based learning support assistant. Their role is to support the emotional wellbeing of pupils. They are trained by educational psychologists and receive ongoing group supervision.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2E3137"/>
                </a:solidFill>
                <a:effectLst/>
                <a:uLnTx/>
                <a:uFillTx/>
                <a:latin typeface="Sassoon Infant Std" panose="020B0503020103030203" pitchFamily="34" charset="0"/>
              </a:rPr>
              <a:t>Who do ELSAs work with?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ELSAs work with children either individually or in small groups and deliver bespoke interventions tailored to the situation or needs of the child/ren. The role of the ELSA is to develop children and young people’s: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E</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motional literacy</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a:rPr>
              <a:t>P</a:t>
            </a:r>
            <a:r>
              <a:rPr kumimoji="0" lang="en-GB" sz="1800" b="0" i="0" u="none" strike="noStrike" kern="0" cap="none" spc="0" normalizeH="0" baseline="0" noProof="0" dirty="0">
                <a:ln>
                  <a:noFill/>
                </a:ln>
                <a:solidFill>
                  <a:srgbClr val="2E3137"/>
                </a:solidFill>
                <a:effectLst/>
                <a:uLnTx/>
                <a:uFillTx/>
                <a:latin typeface="Sassoon Infant Std"/>
              </a:rPr>
              <a:t>ositive mental health</a:t>
            </a:r>
            <a:endParaRPr lang="en-GB" sz="1800" b="0" i="0" u="none" strike="noStrike" kern="0" cap="none" spc="0" normalizeH="0" baseline="0" noProof="0" dirty="0">
              <a:ln>
                <a:noFill/>
              </a:ln>
              <a:solidFill>
                <a:srgbClr val="2E3137"/>
              </a:solidFill>
              <a:effectLst/>
              <a:uLnTx/>
              <a:uFillTx/>
              <a:latin typeface="Sassoon Infant Std"/>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a:rPr>
              <a:t>S</a:t>
            </a:r>
            <a:r>
              <a:rPr kumimoji="0" lang="en-GB" sz="1800" b="0" i="0" u="none" strike="noStrike" kern="0" cap="none" spc="0" normalizeH="0" baseline="0" noProof="0" dirty="0">
                <a:ln>
                  <a:noFill/>
                </a:ln>
                <a:solidFill>
                  <a:srgbClr val="2E3137"/>
                </a:solidFill>
                <a:effectLst/>
                <a:uLnTx/>
                <a:uFillTx/>
                <a:latin typeface="Sassoon Infant Std"/>
              </a:rPr>
              <a:t>ocial skills </a:t>
            </a:r>
            <a:endParaRPr lang="en-GB" sz="1800" b="0" i="0" u="none" strike="noStrike" kern="0" cap="none" spc="0" normalizeH="0" baseline="0" noProof="0" dirty="0">
              <a:ln>
                <a:noFill/>
              </a:ln>
              <a:solidFill>
                <a:srgbClr val="2E3137"/>
              </a:solidFill>
              <a:effectLst/>
              <a:uLnTx/>
              <a:uFillTx/>
              <a:latin typeface="Sassoon Infant Std"/>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a:rPr>
              <a:t>E</a:t>
            </a:r>
            <a:r>
              <a:rPr kumimoji="0" lang="en-GB" sz="1800" b="0" i="0" u="none" strike="noStrike" kern="0" cap="none" spc="0" normalizeH="0" baseline="0" noProof="0" dirty="0">
                <a:ln>
                  <a:noFill/>
                </a:ln>
                <a:solidFill>
                  <a:srgbClr val="2E3137"/>
                </a:solidFill>
                <a:effectLst/>
                <a:uLnTx/>
                <a:uFillTx/>
                <a:latin typeface="Sassoon Infant Std"/>
              </a:rPr>
              <a:t>motional well-being</a:t>
            </a:r>
            <a:endParaRPr lang="en-GB" sz="1800" b="0" i="0" u="none" strike="noStrike" kern="0" cap="none" spc="0" normalizeH="0" baseline="0" noProof="0" dirty="0">
              <a:ln>
                <a:noFill/>
              </a:ln>
              <a:solidFill>
                <a:srgbClr val="2E3137"/>
              </a:solidFill>
              <a:effectLst/>
              <a:uLnTx/>
              <a:uFillTx/>
              <a:latin typeface="Sassoon Infant Std"/>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ELSA’s receive training and supervision to support children needing support in the following areas: </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panose="020B0503020103030203" pitchFamily="34" charset="0"/>
              </a:rPr>
              <a:t>E</a:t>
            </a:r>
            <a:r>
              <a:rPr kumimoji="0" lang="en-GB" sz="1800" b="0" i="0" u="none" strike="noStrike" kern="0" cap="none" spc="0" normalizeH="0" baseline="0" noProof="0" dirty="0">
                <a:ln>
                  <a:noFill/>
                </a:ln>
                <a:solidFill>
                  <a:srgbClr val="2E3137"/>
                </a:solidFill>
                <a:effectLst/>
                <a:uLnTx/>
                <a:uFillTx/>
                <a:latin typeface="Sassoon Infant Std" panose="020B0503020103030203" pitchFamily="34" charset="0"/>
              </a:rPr>
              <a:t>motional literacy including building resilience and self-esteem</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a:rPr>
              <a:t>M</a:t>
            </a:r>
            <a:r>
              <a:rPr kumimoji="0" lang="en-GB" sz="1800" b="0" i="0" u="none" strike="noStrike" kern="0" cap="none" spc="0" normalizeH="0" baseline="0" noProof="0" dirty="0">
                <a:ln>
                  <a:noFill/>
                </a:ln>
                <a:solidFill>
                  <a:srgbClr val="2E3137"/>
                </a:solidFill>
                <a:effectLst/>
                <a:uLnTx/>
                <a:uFillTx/>
                <a:latin typeface="Sassoon Infant Std"/>
              </a:rPr>
              <a:t>anaging emotions including anger and anxiety</a:t>
            </a:r>
            <a:endParaRPr lang="en-GB" sz="1800" b="0" i="0" u="none" strike="noStrike" kern="0" cap="none" spc="0" normalizeH="0" baseline="0" noProof="0" dirty="0">
              <a:ln>
                <a:noFill/>
              </a:ln>
              <a:solidFill>
                <a:srgbClr val="2E3137"/>
              </a:solidFill>
              <a:effectLst/>
              <a:uLnTx/>
              <a:uFillTx/>
              <a:latin typeface="Sassoon Infant Std"/>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a:rPr>
              <a:t>S</a:t>
            </a:r>
            <a:r>
              <a:rPr kumimoji="0" lang="en-GB" sz="1800" b="0" i="0" u="none" strike="noStrike" kern="0" cap="none" spc="0" normalizeH="0" baseline="0" noProof="0" dirty="0">
                <a:ln>
                  <a:noFill/>
                </a:ln>
                <a:solidFill>
                  <a:srgbClr val="2E3137"/>
                </a:solidFill>
                <a:effectLst/>
                <a:uLnTx/>
                <a:uFillTx/>
                <a:latin typeface="Sassoon Infant Std"/>
              </a:rPr>
              <a:t>ocial and friendship skills</a:t>
            </a:r>
            <a:endParaRPr lang="en-GB" sz="1800" b="0" i="0" u="none" strike="noStrike" kern="0" cap="none" spc="0" normalizeH="0" baseline="0" noProof="0" dirty="0">
              <a:ln>
                <a:noFill/>
              </a:ln>
              <a:solidFill>
                <a:srgbClr val="2E3137"/>
              </a:solidFill>
              <a:effectLst/>
              <a:uLnTx/>
              <a:uFillTx/>
              <a:latin typeface="Sassoon Infant Std"/>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2E3137"/>
                </a:solidFill>
                <a:latin typeface="Sassoon Infant Std"/>
              </a:rPr>
              <a:t>L</a:t>
            </a:r>
            <a:r>
              <a:rPr kumimoji="0" lang="en-GB" sz="1800" b="0" i="0" u="none" strike="noStrike" kern="0" cap="none" spc="0" normalizeH="0" baseline="0" noProof="0" dirty="0">
                <a:ln>
                  <a:noFill/>
                </a:ln>
                <a:solidFill>
                  <a:srgbClr val="2E3137"/>
                </a:solidFill>
                <a:effectLst/>
                <a:uLnTx/>
                <a:uFillTx/>
                <a:latin typeface="Sassoon Infant Std"/>
              </a:rPr>
              <a:t>oss, bereavement and family break up</a:t>
            </a:r>
            <a:endParaRPr lang="en-GB" sz="1800" b="0" i="0" u="none" strike="noStrike" kern="0" cap="none" spc="0" normalizeH="0" baseline="0" noProof="0" dirty="0">
              <a:ln>
                <a:noFill/>
              </a:ln>
              <a:solidFill>
                <a:srgbClr val="2E3137"/>
              </a:solidFill>
              <a:effectLst/>
              <a:uLnTx/>
              <a:uFillTx/>
              <a:latin typeface="Sassoon Infant Std"/>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GB" sz="1800" b="0" i="0" u="none" strike="noStrike" kern="0" cap="none" spc="0" normalizeH="0" baseline="0" noProof="0" dirty="0">
                <a:ln>
                  <a:noFill/>
                </a:ln>
                <a:solidFill>
                  <a:sysClr val="windowText" lastClr="000000"/>
                </a:solidFill>
                <a:effectLst/>
                <a:uLnTx/>
                <a:uFillTx/>
              </a:rPr>
            </a:br>
            <a:r>
              <a:rPr kumimoji="0" lang="en-GB" sz="1800" b="0" i="0" u="none" strike="noStrike" kern="0" cap="none" spc="0" normalizeH="0" baseline="0" noProof="0" dirty="0">
                <a:ln>
                  <a:noFill/>
                </a:ln>
                <a:effectLst/>
                <a:uLnTx/>
                <a:uFillTx/>
              </a:rPr>
              <a:t>                                                                 </a:t>
            </a:r>
            <a:r>
              <a:rPr kumimoji="0" lang="en-GB" sz="1800" b="0" i="0" u="none" strike="noStrike" kern="0" cap="none" spc="0" normalizeH="0" baseline="0" noProof="0" dirty="0">
                <a:ln>
                  <a:noFill/>
                </a:ln>
                <a:effectLst/>
                <a:uLnTx/>
                <a:uFillTx/>
                <a:latin typeface="Sassoon Infant Std"/>
              </a:rPr>
              <a:t>Our ELSA is Mrs Houghton</a:t>
            </a:r>
          </a:p>
        </p:txBody>
      </p:sp>
      <p:pic>
        <p:nvPicPr>
          <p:cNvPr id="7" name="Picture 6">
            <a:extLst>
              <a:ext uri="{FF2B5EF4-FFF2-40B4-BE49-F238E27FC236}">
                <a16:creationId xmlns:a16="http://schemas.microsoft.com/office/drawing/2014/main" id="{2F52CD98-84E4-25CB-1EFB-E980D87FBD8E}"/>
              </a:ext>
            </a:extLst>
          </p:cNvPr>
          <p:cNvPicPr>
            <a:picLocks noChangeAspect="1"/>
          </p:cNvPicPr>
          <p:nvPr/>
        </p:nvPicPr>
        <p:blipFill>
          <a:blip r:embed="rId3"/>
          <a:stretch>
            <a:fillRect/>
          </a:stretch>
        </p:blipFill>
        <p:spPr>
          <a:xfrm>
            <a:off x="177431" y="178945"/>
            <a:ext cx="987638" cy="1140051"/>
          </a:xfrm>
          <a:prstGeom prst="rect">
            <a:avLst/>
          </a:prstGeom>
        </p:spPr>
      </p:pic>
      <p:pic>
        <p:nvPicPr>
          <p:cNvPr id="8" name="Picture 7">
            <a:extLst>
              <a:ext uri="{FF2B5EF4-FFF2-40B4-BE49-F238E27FC236}">
                <a16:creationId xmlns:a16="http://schemas.microsoft.com/office/drawing/2014/main" id="{7488D4D5-2A0C-33FE-EF45-C1F5AB3E01BA}"/>
              </a:ext>
            </a:extLst>
          </p:cNvPr>
          <p:cNvPicPr>
            <a:picLocks noChangeAspect="1"/>
          </p:cNvPicPr>
          <p:nvPr/>
        </p:nvPicPr>
        <p:blipFill>
          <a:blip r:embed="rId4"/>
          <a:stretch>
            <a:fillRect/>
          </a:stretch>
        </p:blipFill>
        <p:spPr>
          <a:xfrm>
            <a:off x="9923027" y="1371600"/>
            <a:ext cx="856112" cy="1394810"/>
          </a:xfrm>
          <a:prstGeom prst="rect">
            <a:avLst/>
          </a:prstGeom>
        </p:spPr>
      </p:pic>
      <p:pic>
        <p:nvPicPr>
          <p:cNvPr id="9" name="Picture 8">
            <a:extLst>
              <a:ext uri="{FF2B5EF4-FFF2-40B4-BE49-F238E27FC236}">
                <a16:creationId xmlns:a16="http://schemas.microsoft.com/office/drawing/2014/main" id="{B095B14F-DAC6-CF63-DC43-46A82C019494}"/>
              </a:ext>
            </a:extLst>
          </p:cNvPr>
          <p:cNvPicPr>
            <a:picLocks noChangeAspect="1"/>
          </p:cNvPicPr>
          <p:nvPr/>
        </p:nvPicPr>
        <p:blipFill>
          <a:blip r:embed="rId5"/>
          <a:stretch>
            <a:fillRect/>
          </a:stretch>
        </p:blipFill>
        <p:spPr>
          <a:xfrm>
            <a:off x="6338454" y="5067550"/>
            <a:ext cx="1447800" cy="1643062"/>
          </a:xfrm>
          <a:prstGeom prst="rect">
            <a:avLst/>
          </a:prstGeom>
        </p:spPr>
      </p:pic>
      <p:pic>
        <p:nvPicPr>
          <p:cNvPr id="6" name="Picture 5" descr="A poster of a coaching&#10;&#10;AI-generated content may be incorrect.">
            <a:extLst>
              <a:ext uri="{FF2B5EF4-FFF2-40B4-BE49-F238E27FC236}">
                <a16:creationId xmlns:a16="http://schemas.microsoft.com/office/drawing/2014/main" id="{68E79D1E-4EDF-5888-16F2-E257E46A6243}"/>
              </a:ext>
            </a:extLst>
          </p:cNvPr>
          <p:cNvPicPr>
            <a:picLocks noChangeAspect="1"/>
          </p:cNvPicPr>
          <p:nvPr/>
        </p:nvPicPr>
        <p:blipFill>
          <a:blip r:embed="rId6"/>
          <a:stretch>
            <a:fillRect/>
          </a:stretch>
        </p:blipFill>
        <p:spPr>
          <a:xfrm>
            <a:off x="8910637" y="2784764"/>
            <a:ext cx="3112944" cy="3920836"/>
          </a:xfrm>
          <a:prstGeom prst="rect">
            <a:avLst/>
          </a:prstGeom>
        </p:spPr>
      </p:pic>
    </p:spTree>
    <p:extLst>
      <p:ext uri="{BB962C8B-B14F-4D97-AF65-F5344CB8AC3E}">
        <p14:creationId xmlns:p14="http://schemas.microsoft.com/office/powerpoint/2010/main" val="229299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8F21-733A-7D3F-9F03-7C316D4324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D62C32D-1658-FA17-895C-D165B1BFBDA4}"/>
              </a:ext>
            </a:extLst>
          </p:cNvPr>
          <p:cNvSpPr txBox="1"/>
          <p:nvPr/>
        </p:nvSpPr>
        <p:spPr>
          <a:xfrm>
            <a:off x="1377518" y="582759"/>
            <a:ext cx="8763000" cy="565732"/>
          </a:xfrm>
          <a:prstGeom prst="rect">
            <a:avLst/>
          </a:prstGeom>
          <a:solidFill>
            <a:srgbClr val="DBDBDB"/>
          </a:solidFill>
          <a:ln w="76200">
            <a:solidFill>
              <a:srgbClr val="000000"/>
            </a:solidFill>
          </a:ln>
        </p:spPr>
        <p:txBody>
          <a:bodyPr vert="horz" wrap="square" lIns="0" tIns="0" rIns="0" bIns="0" rtlCol="0">
            <a:spAutoFit/>
          </a:bodyPr>
          <a:lstStyle/>
          <a:p>
            <a:pPr marL="0" marR="0" lvl="0" indent="0" algn="ctr" defTabSz="914400" eaLnBrk="1" fontAlgn="auto" latinLnBrk="0" hangingPunct="1">
              <a:lnSpc>
                <a:spcPts val="4465"/>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rPr>
              <a:t>M</a:t>
            </a:r>
            <a:r>
              <a:rPr kumimoji="0" lang="en-GB" sz="3600" b="0" i="0" u="none" strike="noStrike" kern="0" cap="none" spc="0" normalizeH="0" baseline="0" noProof="0" dirty="0" err="1">
                <a:ln>
                  <a:noFill/>
                </a:ln>
                <a:solidFill>
                  <a:sysClr val="windowText" lastClr="000000"/>
                </a:solidFill>
                <a:effectLst/>
                <a:uLnTx/>
                <a:uFillTx/>
                <a:latin typeface="Sassoon Infant Std" panose="020B0503020103030203" pitchFamily="34" charset="0"/>
                <a:cs typeface="Calibri Light"/>
              </a:rPr>
              <a:t>ental</a:t>
            </a:r>
            <a:r>
              <a:rPr kumimoji="0" lang="en-GB"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rPr>
              <a:t> Health Support in Schools Team </a:t>
            </a:r>
            <a:endParaRPr kumimoji="0" sz="3600" b="0" i="0" u="none" strike="noStrike" kern="0" cap="none" spc="0" normalizeH="0" baseline="0" noProof="0" dirty="0">
              <a:ln>
                <a:noFill/>
              </a:ln>
              <a:solidFill>
                <a:sysClr val="windowText" lastClr="000000"/>
              </a:solidFill>
              <a:effectLst/>
              <a:uLnTx/>
              <a:uFillTx/>
              <a:latin typeface="Sassoon Infant Std" panose="020B0503020103030203" pitchFamily="34" charset="0"/>
              <a:cs typeface="Calibri Light"/>
            </a:endParaRPr>
          </a:p>
        </p:txBody>
      </p:sp>
      <p:pic>
        <p:nvPicPr>
          <p:cNvPr id="5" name="Picture 4">
            <a:extLst>
              <a:ext uri="{FF2B5EF4-FFF2-40B4-BE49-F238E27FC236}">
                <a16:creationId xmlns:a16="http://schemas.microsoft.com/office/drawing/2014/main" id="{6947C4E4-74DF-1751-DD6F-9A9A8E8B687A}"/>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7" name="Picture 6">
            <a:extLst>
              <a:ext uri="{FF2B5EF4-FFF2-40B4-BE49-F238E27FC236}">
                <a16:creationId xmlns:a16="http://schemas.microsoft.com/office/drawing/2014/main" id="{58621E62-7153-DFCC-97F7-E137C80BD751}"/>
              </a:ext>
            </a:extLst>
          </p:cNvPr>
          <p:cNvPicPr>
            <a:picLocks noChangeAspect="1"/>
          </p:cNvPicPr>
          <p:nvPr/>
        </p:nvPicPr>
        <p:blipFill>
          <a:blip r:embed="rId3"/>
          <a:stretch>
            <a:fillRect/>
          </a:stretch>
        </p:blipFill>
        <p:spPr>
          <a:xfrm>
            <a:off x="153615" y="1905000"/>
            <a:ext cx="2960614" cy="1676400"/>
          </a:xfrm>
          <a:prstGeom prst="rect">
            <a:avLst/>
          </a:prstGeom>
        </p:spPr>
      </p:pic>
      <p:sp>
        <p:nvSpPr>
          <p:cNvPr id="9" name="TextBox 8">
            <a:extLst>
              <a:ext uri="{FF2B5EF4-FFF2-40B4-BE49-F238E27FC236}">
                <a16:creationId xmlns:a16="http://schemas.microsoft.com/office/drawing/2014/main" id="{390A61D1-2E2B-0311-C3EE-A941BE26E9AF}"/>
              </a:ext>
            </a:extLst>
          </p:cNvPr>
          <p:cNvSpPr txBox="1"/>
          <p:nvPr/>
        </p:nvSpPr>
        <p:spPr>
          <a:xfrm>
            <a:off x="3097861" y="1252497"/>
            <a:ext cx="8837984" cy="5570756"/>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What are the Mental Health Support Teams (MHSTs)?</a:t>
            </a: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The Mental Health Support Teams (MHSTs) in Somerset are a partnership  between Young Somerset and Somerset CAMHS (Child and Adolescent Mental Health Services).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The MHST work in educational settings across the county, supporting children and young people aged 5-16 with their mental health and wellbeing. MHST’s primary goal is to ensure that children, young people and their families receive timely help when they need it. Additionally, they aim to build resilience by equipping children, young people and their families with tools and strategies to use now and in the future.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MHST provide support for mild to moderate mental health concerns through Low Intensity-Cognitive Behavioural Therapy (LI-CBT). MHST will discuss LI-CBT is most effective when mental health changes first begin to emerge. Support for younger children is normally provided through parent lead CBT enable them to support their children. For older children MHST may choose to work directly with students.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Referrals can be made via the </a:t>
            </a:r>
            <a:r>
              <a:rPr lang="en-GB" sz="1600" dirty="0">
                <a:solidFill>
                  <a:srgbClr val="1D1D1D"/>
                </a:solidFill>
                <a:latin typeface="Arial" panose="020B0604020202020204" pitchFamily="34" charset="0"/>
                <a:cs typeface="Arial" panose="020B0604020202020204" pitchFamily="34" charset="0"/>
              </a:rPr>
              <a:t>Mental Health Leads</a:t>
            </a: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 termly consultation meetings with MHST.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1D1D"/>
                </a:solidFill>
                <a:effectLst/>
                <a:uLnTx/>
                <a:uFillTx/>
                <a:latin typeface="Arial" panose="020B0604020202020204" pitchFamily="34" charset="0"/>
                <a:cs typeface="Arial" panose="020B0604020202020204" pitchFamily="34" charset="0"/>
              </a:rPr>
              <a:t>Referrals will then be triaged by the MHST team and if the referral is successful children will be added to the waiting list.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Frutiger LT Std"/>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D1D1D"/>
              </a:solidFill>
              <a:effectLst/>
              <a:uLnTx/>
              <a:uFillTx/>
              <a:latin typeface="Sassoon Infant Std" panose="020B0503020103030203" pitchFamily="34" charset="0"/>
            </a:endParaRPr>
          </a:p>
        </p:txBody>
      </p:sp>
      <p:pic>
        <p:nvPicPr>
          <p:cNvPr id="16" name="Picture 15">
            <a:extLst>
              <a:ext uri="{FF2B5EF4-FFF2-40B4-BE49-F238E27FC236}">
                <a16:creationId xmlns:a16="http://schemas.microsoft.com/office/drawing/2014/main" id="{9DDD1D4D-F72E-3495-78DA-1DB5C6D8B808}"/>
              </a:ext>
            </a:extLst>
          </p:cNvPr>
          <p:cNvPicPr>
            <a:picLocks noChangeAspect="1"/>
          </p:cNvPicPr>
          <p:nvPr/>
        </p:nvPicPr>
        <p:blipFill>
          <a:blip r:embed="rId4"/>
          <a:stretch>
            <a:fillRect/>
          </a:stretch>
        </p:blipFill>
        <p:spPr>
          <a:xfrm>
            <a:off x="567029" y="4249131"/>
            <a:ext cx="2133785" cy="1996613"/>
          </a:xfrm>
          <a:prstGeom prst="rect">
            <a:avLst/>
          </a:prstGeom>
        </p:spPr>
      </p:pic>
      <p:pic>
        <p:nvPicPr>
          <p:cNvPr id="3" name="Picture 2">
            <a:extLst>
              <a:ext uri="{FF2B5EF4-FFF2-40B4-BE49-F238E27FC236}">
                <a16:creationId xmlns:a16="http://schemas.microsoft.com/office/drawing/2014/main" id="{9429143D-D279-BA4B-41CA-C8996583D02F}"/>
              </a:ext>
            </a:extLst>
          </p:cNvPr>
          <p:cNvPicPr>
            <a:picLocks noChangeAspect="1"/>
          </p:cNvPicPr>
          <p:nvPr/>
        </p:nvPicPr>
        <p:blipFill>
          <a:blip r:embed="rId5"/>
          <a:stretch>
            <a:fillRect/>
          </a:stretch>
        </p:blipFill>
        <p:spPr>
          <a:xfrm>
            <a:off x="172718" y="111358"/>
            <a:ext cx="987638" cy="1140051"/>
          </a:xfrm>
          <a:prstGeom prst="rect">
            <a:avLst/>
          </a:prstGeom>
        </p:spPr>
      </p:pic>
    </p:spTree>
    <p:extLst>
      <p:ext uri="{BB962C8B-B14F-4D97-AF65-F5344CB8AC3E}">
        <p14:creationId xmlns:p14="http://schemas.microsoft.com/office/powerpoint/2010/main" val="377983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descr="A blue and white logo&#10;&#10;Description automatically generated"/>
          <p:cNvPicPr/>
          <p:nvPr/>
        </p:nvPicPr>
        <p:blipFill>
          <a:blip r:embed="rId2" cstate="print"/>
          <a:stretch>
            <a:fillRect/>
          </a:stretch>
        </p:blipFill>
        <p:spPr>
          <a:xfrm>
            <a:off x="10021638" y="2552398"/>
            <a:ext cx="1713162" cy="774674"/>
          </a:xfrm>
          <a:prstGeom prst="rect">
            <a:avLst/>
          </a:prstGeom>
        </p:spPr>
      </p:pic>
      <p:pic>
        <p:nvPicPr>
          <p:cNvPr id="11" name="Picture 10" descr="A white text on a grey background&#10;&#10;Description automatically generated">
            <a:extLst>
              <a:ext uri="{FF2B5EF4-FFF2-40B4-BE49-F238E27FC236}">
                <a16:creationId xmlns:a16="http://schemas.microsoft.com/office/drawing/2014/main" id="{EE3271C5-6D37-40FD-7353-C7A094478E14}"/>
              </a:ext>
            </a:extLst>
          </p:cNvPr>
          <p:cNvPicPr>
            <a:picLocks noChangeAspect="1"/>
          </p:cNvPicPr>
          <p:nvPr/>
        </p:nvPicPr>
        <p:blipFill>
          <a:blip r:embed="rId3"/>
          <a:stretch>
            <a:fillRect/>
          </a:stretch>
        </p:blipFill>
        <p:spPr>
          <a:xfrm>
            <a:off x="10357680" y="224545"/>
            <a:ext cx="1680705" cy="1143430"/>
          </a:xfrm>
          <a:prstGeom prst="rect">
            <a:avLst/>
          </a:prstGeom>
        </p:spPr>
      </p:pic>
      <p:sp>
        <p:nvSpPr>
          <p:cNvPr id="12" name="object 3">
            <a:extLst>
              <a:ext uri="{FF2B5EF4-FFF2-40B4-BE49-F238E27FC236}">
                <a16:creationId xmlns:a16="http://schemas.microsoft.com/office/drawing/2014/main" id="{793E4866-38CC-5F37-8610-30224DF5BEB8}"/>
              </a:ext>
            </a:extLst>
          </p:cNvPr>
          <p:cNvSpPr txBox="1">
            <a:spLocks/>
          </p:cNvSpPr>
          <p:nvPr/>
        </p:nvSpPr>
        <p:spPr>
          <a:xfrm>
            <a:off x="2400300" y="260034"/>
            <a:ext cx="73914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specialist</a:t>
            </a:r>
            <a:r>
              <a:rPr lang="en-GB" sz="4400" spc="-35" dirty="0">
                <a:latin typeface="Sassoon Infant Std" panose="020B0503020103030203" pitchFamily="34" charset="0"/>
              </a:rPr>
              <a:t> </a:t>
            </a:r>
            <a:r>
              <a:rPr lang="en-GB" sz="4400" dirty="0">
                <a:latin typeface="Sassoon Infant Std" panose="020B0503020103030203" pitchFamily="34" charset="0"/>
              </a:rPr>
              <a:t>services</a:t>
            </a:r>
            <a:r>
              <a:rPr lang="en-GB" sz="4400" spc="-30" dirty="0">
                <a:latin typeface="Sassoon Infant Std" panose="020B0503020103030203" pitchFamily="34" charset="0"/>
              </a:rPr>
              <a:t> </a:t>
            </a:r>
            <a:r>
              <a:rPr lang="en-GB" sz="4400" spc="-25" dirty="0">
                <a:latin typeface="Sassoon Infant Std" panose="020B0503020103030203" pitchFamily="34" charset="0"/>
              </a:rPr>
              <a:t>are </a:t>
            </a:r>
            <a:r>
              <a:rPr lang="en-GB" sz="4400" dirty="0">
                <a:latin typeface="Sassoon Infant Std" panose="020B0503020103030203" pitchFamily="34" charset="0"/>
              </a:rPr>
              <a:t>available</a:t>
            </a:r>
            <a:r>
              <a:rPr lang="en-GB" sz="4400" spc="-145" dirty="0">
                <a:latin typeface="Sassoon Infant Std" panose="020B0503020103030203" pitchFamily="34" charset="0"/>
              </a:rPr>
              <a:t> </a:t>
            </a:r>
            <a:r>
              <a:rPr lang="en-GB" sz="4400" dirty="0">
                <a:latin typeface="Sassoon Infant Std" panose="020B0503020103030203" pitchFamily="34" charset="0"/>
              </a:rPr>
              <a:t>to</a:t>
            </a:r>
            <a:r>
              <a:rPr lang="en-GB" sz="4400" spc="-120" dirty="0">
                <a:latin typeface="Sassoon Infant Std" panose="020B0503020103030203" pitchFamily="34" charset="0"/>
              </a:rPr>
              <a:t> </a:t>
            </a:r>
            <a:r>
              <a:rPr lang="en-GB" sz="4400" dirty="0">
                <a:latin typeface="Sassoon Infant Std" panose="020B0503020103030203" pitchFamily="34" charset="0"/>
              </a:rPr>
              <a:t>support</a:t>
            </a:r>
            <a:r>
              <a:rPr lang="en-GB" sz="4400" spc="-120" dirty="0">
                <a:latin typeface="Sassoon Infant Std" panose="020B0503020103030203" pitchFamily="34" charset="0"/>
              </a:rPr>
              <a:t> </a:t>
            </a:r>
            <a:r>
              <a:rPr lang="en-GB" sz="4400" dirty="0">
                <a:latin typeface="Sassoon Infant Std" panose="020B0503020103030203" pitchFamily="34" charset="0"/>
              </a:rPr>
              <a:t>my</a:t>
            </a:r>
            <a:r>
              <a:rPr lang="en-GB" sz="4400" spc="-120" dirty="0">
                <a:latin typeface="Sassoon Infant Std" panose="020B0503020103030203" pitchFamily="34" charset="0"/>
              </a:rPr>
              <a:t> </a:t>
            </a:r>
            <a:r>
              <a:rPr lang="en-GB" sz="4400" spc="-10" dirty="0">
                <a:latin typeface="Sassoon Infant Std" panose="020B0503020103030203" pitchFamily="34" charset="0"/>
              </a:rPr>
              <a:t>child?</a:t>
            </a:r>
            <a:endParaRPr lang="en-GB" sz="4300" dirty="0">
              <a:latin typeface="Sassoon Infant Std" panose="020B0503020103030203" pitchFamily="34" charset="0"/>
            </a:endParaRPr>
          </a:p>
        </p:txBody>
      </p:sp>
      <p:pic>
        <p:nvPicPr>
          <p:cNvPr id="3" name="Picture 2" descr="A logo of a tree&#10;&#10;Description automatically generated">
            <a:extLst>
              <a:ext uri="{FF2B5EF4-FFF2-40B4-BE49-F238E27FC236}">
                <a16:creationId xmlns:a16="http://schemas.microsoft.com/office/drawing/2014/main" id="{071C0BC2-6CBB-F87F-369B-4301DFC29ED3}"/>
              </a:ext>
            </a:extLst>
          </p:cNvPr>
          <p:cNvPicPr>
            <a:picLocks noChangeAspect="1"/>
          </p:cNvPicPr>
          <p:nvPr/>
        </p:nvPicPr>
        <p:blipFill>
          <a:blip r:embed="rId4"/>
          <a:stretch>
            <a:fillRect/>
          </a:stretch>
        </p:blipFill>
        <p:spPr>
          <a:xfrm>
            <a:off x="360612" y="260034"/>
            <a:ext cx="1060410" cy="1224053"/>
          </a:xfrm>
          <a:prstGeom prst="rect">
            <a:avLst/>
          </a:prstGeom>
        </p:spPr>
      </p:pic>
      <p:graphicFrame>
        <p:nvGraphicFramePr>
          <p:cNvPr id="14" name="object 6">
            <a:extLst>
              <a:ext uri="{FF2B5EF4-FFF2-40B4-BE49-F238E27FC236}">
                <a16:creationId xmlns:a16="http://schemas.microsoft.com/office/drawing/2014/main" id="{593EC06C-7FFE-131C-B39D-A19BB7435246}"/>
              </a:ext>
            </a:extLst>
          </p:cNvPr>
          <p:cNvGraphicFramePr/>
          <p:nvPr>
            <p:extLst>
              <p:ext uri="{D42A27DB-BD31-4B8C-83A1-F6EECF244321}">
                <p14:modId xmlns:p14="http://schemas.microsoft.com/office/powerpoint/2010/main" val="436042498"/>
              </p:ext>
            </p:extLst>
          </p:nvPr>
        </p:nvGraphicFramePr>
        <p:xfrm>
          <a:off x="365325" y="1905000"/>
          <a:ext cx="11374188" cy="37753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288036"/>
            <a:ext cx="8229600" cy="1128001"/>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3200" dirty="0">
                <a:latin typeface="Sassoon Infant Std" panose="020B0503020103030203" pitchFamily="34" charset="0"/>
                <a:cs typeface="Calibri Light"/>
              </a:rPr>
              <a:t>What</a:t>
            </a:r>
            <a:r>
              <a:rPr sz="3200" spc="-110" dirty="0">
                <a:latin typeface="Sassoon Infant Std" panose="020B0503020103030203" pitchFamily="34" charset="0"/>
                <a:cs typeface="Calibri Light"/>
              </a:rPr>
              <a:t> </a:t>
            </a:r>
            <a:r>
              <a:rPr lang="en-GB" sz="3200" dirty="0">
                <a:latin typeface="Sassoon Infant Std" panose="020B0503020103030203" pitchFamily="34" charset="0"/>
                <a:cs typeface="Calibri Light"/>
              </a:rPr>
              <a:t>support does </a:t>
            </a:r>
            <a:r>
              <a:rPr lang="en-GB" sz="3200" dirty="0" err="1">
                <a:latin typeface="Sassoon Infant Std" panose="020B0503020103030203" pitchFamily="34" charset="0"/>
                <a:cs typeface="Calibri Light"/>
              </a:rPr>
              <a:t>Lyngford</a:t>
            </a:r>
            <a:r>
              <a:rPr lang="en-GB" sz="3200" dirty="0">
                <a:latin typeface="Sassoon Infant Std" panose="020B0503020103030203" pitchFamily="34" charset="0"/>
                <a:cs typeface="Calibri Light"/>
              </a:rPr>
              <a:t> Park have for a parents including parents of children with SEND?</a:t>
            </a:r>
            <a:endParaRPr sz="3200" dirty="0">
              <a:latin typeface="Sassoon Infant Std" panose="020B0503020103030203" pitchFamily="34" charset="0"/>
              <a:cs typeface="Calibri Light"/>
            </a:endParaRPr>
          </a:p>
        </p:txBody>
      </p:sp>
      <p:sp>
        <p:nvSpPr>
          <p:cNvPr id="3" name="object 3"/>
          <p:cNvSpPr txBox="1"/>
          <p:nvPr/>
        </p:nvSpPr>
        <p:spPr>
          <a:xfrm>
            <a:off x="422635" y="1443213"/>
            <a:ext cx="9935045" cy="2643672"/>
          </a:xfrm>
          <a:prstGeom prst="rect">
            <a:avLst/>
          </a:prstGeom>
        </p:spPr>
        <p:txBody>
          <a:bodyPr vert="horz" wrap="square" lIns="0" tIns="54610" rIns="0" bIns="0" rtlCol="0">
            <a:spAutoFit/>
          </a:bodyPr>
          <a:lstStyle/>
          <a:p>
            <a:pPr>
              <a:lnSpc>
                <a:spcPct val="150000"/>
              </a:lnSpc>
            </a:pPr>
            <a:r>
              <a:rPr lang="en-GB" spc="-30" dirty="0">
                <a:latin typeface="Arial" panose="020B0604020202020204" pitchFamily="34" charset="0"/>
                <a:cs typeface="Arial" panose="020B0604020202020204" pitchFamily="34" charset="0"/>
              </a:rPr>
              <a:t>Your</a:t>
            </a:r>
            <a:r>
              <a:rPr lang="en-GB" spc="-80" dirty="0">
                <a:latin typeface="Arial" panose="020B0604020202020204" pitchFamily="34" charset="0"/>
                <a:cs typeface="Arial" panose="020B0604020202020204" pitchFamily="34" charset="0"/>
              </a:rPr>
              <a:t> </a:t>
            </a:r>
            <a:r>
              <a:rPr lang="en-GB" spc="-10" dirty="0">
                <a:latin typeface="Arial" panose="020B0604020202020204" pitchFamily="34" charset="0"/>
                <a:cs typeface="Arial" panose="020B0604020202020204" pitchFamily="34" charset="0"/>
              </a:rPr>
              <a:t>child’s</a:t>
            </a:r>
            <a:r>
              <a:rPr lang="en-GB" spc="-4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class</a:t>
            </a:r>
            <a:r>
              <a:rPr lang="en-GB" spc="-6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a:t>
            </a:r>
            <a:r>
              <a:rPr lang="en-GB" spc="-7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a:t>
            </a:r>
            <a:r>
              <a:rPr lang="en-GB" spc="-7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SENDCo</a:t>
            </a:r>
            <a:r>
              <a:rPr lang="en-GB" spc="-5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will</a:t>
            </a:r>
            <a:r>
              <a:rPr lang="en-GB" spc="-7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be</a:t>
            </a:r>
            <a:r>
              <a:rPr lang="en-GB" spc="-6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happy</a:t>
            </a:r>
            <a:r>
              <a:rPr lang="en-GB" spc="-5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a:t>
            </a:r>
            <a:r>
              <a:rPr lang="en-GB" spc="-75"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offer</a:t>
            </a:r>
            <a:r>
              <a:rPr lang="en-GB" spc="-70" dirty="0">
                <a:latin typeface="Arial" panose="020B0604020202020204" pitchFamily="34" charset="0"/>
                <a:cs typeface="Arial" panose="020B0604020202020204" pitchFamily="34" charset="0"/>
              </a:rPr>
              <a:t> </a:t>
            </a:r>
            <a:r>
              <a:rPr lang="en-GB" spc="-25" dirty="0">
                <a:latin typeface="Arial" panose="020B0604020202020204" pitchFamily="34" charset="0"/>
                <a:cs typeface="Arial" panose="020B0604020202020204" pitchFamily="34" charset="0"/>
              </a:rPr>
              <a:t>any </a:t>
            </a:r>
            <a:r>
              <a:rPr lang="en-GB" dirty="0">
                <a:latin typeface="Arial" panose="020B0604020202020204" pitchFamily="34" charset="0"/>
                <a:cs typeface="Arial" panose="020B0604020202020204" pitchFamily="34" charset="0"/>
              </a:rPr>
              <a:t>support</a:t>
            </a:r>
            <a:r>
              <a:rPr lang="en-GB" spc="-5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they</a:t>
            </a:r>
            <a:r>
              <a:rPr lang="en-GB" spc="-85" dirty="0">
                <a:latin typeface="Arial" panose="020B0604020202020204" pitchFamily="34" charset="0"/>
                <a:cs typeface="Arial" panose="020B0604020202020204" pitchFamily="34" charset="0"/>
              </a:rPr>
              <a:t> </a:t>
            </a:r>
            <a:r>
              <a:rPr lang="en-GB" spc="-20" dirty="0">
                <a:latin typeface="Arial" panose="020B0604020202020204" pitchFamily="34" charset="0"/>
                <a:cs typeface="Arial" panose="020B0604020202020204" pitchFamily="34" charset="0"/>
              </a:rPr>
              <a:t>can, following the School’s Graduated Response. Mrs Barratt, the Pastoral Lead and DSL is also available.</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p>
          <a:p>
            <a:pPr marL="342900" indent="-342900">
              <a:buFont typeface="Symbol" panose="05050102010706020507" pitchFamily="18" charset="2"/>
              <a:buChar char=""/>
            </a:pPr>
            <a:endParaRPr lang="en-AU" dirty="0">
              <a:latin typeface="Sassoon Infant Std" panose="020B0503020103030203" pitchFamily="34" charset="0"/>
              <a:ea typeface="Calibri" panose="020F0502020204030204" pitchFamily="34" charset="0"/>
              <a:cs typeface="Times New Roman" panose="02020603050405020304" pitchFamily="18" charset="0"/>
            </a:endParaRPr>
          </a:p>
          <a:p>
            <a:r>
              <a:rPr lang="en-GB" sz="1800" b="1" dirty="0">
                <a:latin typeface="Arial" panose="020B0604020202020204" pitchFamily="34" charset="0"/>
                <a:cs typeface="Arial" panose="020B0604020202020204" pitchFamily="34" charset="0"/>
              </a:rPr>
              <a:t>We</a:t>
            </a:r>
            <a:r>
              <a:rPr lang="en-GB" sz="1800" b="1" spc="-8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can</a:t>
            </a:r>
            <a:r>
              <a:rPr lang="en-GB" sz="1800" b="1" spc="-7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also</a:t>
            </a:r>
            <a:r>
              <a:rPr lang="en-GB" sz="1800" b="1" spc="-85" dirty="0">
                <a:latin typeface="Arial" panose="020B0604020202020204" pitchFamily="34" charset="0"/>
                <a:cs typeface="Arial" panose="020B0604020202020204" pitchFamily="34" charset="0"/>
              </a:rPr>
              <a:t> </a:t>
            </a:r>
            <a:r>
              <a:rPr lang="en-GB" sz="1800" b="1" spc="-20" dirty="0">
                <a:latin typeface="Arial" panose="020B0604020202020204" pitchFamily="34" charset="0"/>
                <a:cs typeface="Arial" panose="020B0604020202020204" pitchFamily="34" charset="0"/>
              </a:rPr>
              <a:t>signpost and/or refer</a:t>
            </a:r>
            <a:r>
              <a:rPr lang="en-GB" sz="1800" b="1" spc="-5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you</a:t>
            </a:r>
            <a:r>
              <a:rPr lang="en-GB" sz="1800" b="1" spc="-8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to</a:t>
            </a:r>
            <a:r>
              <a:rPr lang="en-GB" sz="1800" b="1" spc="-8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other</a:t>
            </a:r>
            <a:r>
              <a:rPr lang="en-GB" sz="1800" b="1" spc="-8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specialist</a:t>
            </a:r>
            <a:r>
              <a:rPr lang="en-GB" sz="1800" b="1" spc="-65"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support</a:t>
            </a:r>
            <a:r>
              <a:rPr lang="en-GB" sz="1800" b="1" spc="-50" dirty="0">
                <a:latin typeface="Arial" panose="020B0604020202020204" pitchFamily="34" charset="0"/>
                <a:cs typeface="Arial" panose="020B0604020202020204" pitchFamily="34" charset="0"/>
              </a:rPr>
              <a:t> </a:t>
            </a:r>
            <a:r>
              <a:rPr lang="en-GB" sz="1800" b="1" spc="-10" dirty="0">
                <a:latin typeface="Arial" panose="020B0604020202020204" pitchFamily="34" charset="0"/>
                <a:cs typeface="Arial" panose="020B0604020202020204" pitchFamily="34" charset="0"/>
              </a:rPr>
              <a:t>services…</a:t>
            </a:r>
            <a:endParaRPr lang="en-GB" sz="1800" b="1" dirty="0">
              <a:latin typeface="Arial" panose="020B0604020202020204" pitchFamily="34" charset="0"/>
              <a:cs typeface="Arial" panose="020B0604020202020204" pitchFamily="34" charset="0"/>
            </a:endParaRPr>
          </a:p>
          <a:p>
            <a:pPr marL="342900" indent="-342900">
              <a:lnSpc>
                <a:spcPct val="150000"/>
              </a:lnSpc>
              <a:buFont typeface="Symbol" panose="05050102010706020507" pitchFamily="18" charset="2"/>
              <a:buChar char=""/>
            </a:pPr>
            <a:endParaRPr lang="en-AU" sz="1800" dirty="0">
              <a:effectLst/>
              <a:latin typeface="+mj-lt"/>
              <a:ea typeface="Calibri" panose="020F0502020204030204" pitchFamily="34" charset="0"/>
              <a:cs typeface="Times New Roman" panose="02020603050405020304" pitchFamily="18" charset="0"/>
            </a:endParaRPr>
          </a:p>
          <a:p>
            <a:pPr>
              <a:lnSpc>
                <a:spcPct val="150000"/>
              </a:lnSpc>
            </a:pPr>
            <a:endParaRPr lang="en-GB" sz="1800" dirty="0">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A02E3CF-F7EF-BFED-2763-0F5E002FEA90}"/>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13" name="TextBox 12">
            <a:extLst>
              <a:ext uri="{FF2B5EF4-FFF2-40B4-BE49-F238E27FC236}">
                <a16:creationId xmlns:a16="http://schemas.microsoft.com/office/drawing/2014/main" id="{C5CCC696-E648-2629-6866-86E1BD05FFF4}"/>
              </a:ext>
            </a:extLst>
          </p:cNvPr>
          <p:cNvSpPr txBox="1"/>
          <p:nvPr/>
        </p:nvSpPr>
        <p:spPr>
          <a:xfrm>
            <a:off x="1143000" y="3717553"/>
            <a:ext cx="6098344" cy="369332"/>
          </a:xfrm>
          <a:prstGeom prst="rect">
            <a:avLst/>
          </a:prstGeom>
          <a:noFill/>
        </p:spPr>
        <p:txBody>
          <a:bodyPr wrap="square">
            <a:spAutoFit/>
          </a:bodyPr>
          <a:lstStyle/>
          <a:p>
            <a:r>
              <a:rPr lang="en-GB" dirty="0">
                <a:latin typeface="Sassoon Infant Std" panose="020B0503020103030203" pitchFamily="34" charset="0"/>
                <a:hlinkClick r:id="rId3"/>
              </a:rPr>
              <a:t>Home (somersetsend.org.uk)</a:t>
            </a:r>
            <a:r>
              <a:rPr lang="en-GB" dirty="0">
                <a:latin typeface="Sassoon Infant Std" panose="020B0503020103030203" pitchFamily="34" charset="0"/>
              </a:rPr>
              <a:t>      SENDIAS</a:t>
            </a:r>
          </a:p>
        </p:txBody>
      </p:sp>
      <p:sp>
        <p:nvSpPr>
          <p:cNvPr id="12" name="TextBox 11">
            <a:extLst>
              <a:ext uri="{FF2B5EF4-FFF2-40B4-BE49-F238E27FC236}">
                <a16:creationId xmlns:a16="http://schemas.microsoft.com/office/drawing/2014/main" id="{0724520D-50C1-0476-F2A6-BE592481FA26}"/>
              </a:ext>
            </a:extLst>
          </p:cNvPr>
          <p:cNvSpPr txBox="1"/>
          <p:nvPr/>
        </p:nvSpPr>
        <p:spPr>
          <a:xfrm>
            <a:off x="762000" y="4419600"/>
            <a:ext cx="6098344" cy="369332"/>
          </a:xfrm>
          <a:prstGeom prst="rect">
            <a:avLst/>
          </a:prstGeom>
          <a:noFill/>
        </p:spPr>
        <p:txBody>
          <a:bodyPr wrap="square">
            <a:spAutoFit/>
          </a:bodyPr>
          <a:lstStyle/>
          <a:p>
            <a:r>
              <a:rPr lang="en-GB" dirty="0">
                <a:latin typeface="Sassoon Infant Std" panose="020B0503020103030203" pitchFamily="34" charset="0"/>
                <a:hlinkClick r:id="rId4"/>
              </a:rPr>
              <a:t>Somerset’s SEND Local Offer</a:t>
            </a:r>
            <a:r>
              <a:rPr lang="en-GB" dirty="0">
                <a:latin typeface="Sassoon Infant Std" panose="020B0503020103030203" pitchFamily="34" charset="0"/>
              </a:rPr>
              <a:t>      The SEND Local Offer</a:t>
            </a:r>
          </a:p>
        </p:txBody>
      </p:sp>
      <p:sp>
        <p:nvSpPr>
          <p:cNvPr id="14" name="TextBox 13">
            <a:extLst>
              <a:ext uri="{FF2B5EF4-FFF2-40B4-BE49-F238E27FC236}">
                <a16:creationId xmlns:a16="http://schemas.microsoft.com/office/drawing/2014/main" id="{5C6F7424-920A-0192-2F2A-8F628756DBDB}"/>
              </a:ext>
            </a:extLst>
          </p:cNvPr>
          <p:cNvSpPr txBox="1"/>
          <p:nvPr/>
        </p:nvSpPr>
        <p:spPr>
          <a:xfrm>
            <a:off x="685800" y="5045455"/>
            <a:ext cx="6098344" cy="369332"/>
          </a:xfrm>
          <a:prstGeom prst="rect">
            <a:avLst/>
          </a:prstGeom>
          <a:noFill/>
        </p:spPr>
        <p:txBody>
          <a:bodyPr wrap="square">
            <a:spAutoFit/>
          </a:bodyPr>
          <a:lstStyle/>
          <a:p>
            <a:r>
              <a:rPr lang="en-GB" dirty="0">
                <a:latin typeface="Sassoon Infant Std" panose="020B0503020103030203" pitchFamily="34" charset="0"/>
                <a:hlinkClick r:id="rId5"/>
              </a:rPr>
              <a:t>Family Intervention Service (somerset.gov.uk)</a:t>
            </a:r>
            <a:r>
              <a:rPr lang="en-GB" dirty="0">
                <a:latin typeface="Sassoon Infant Std" panose="020B0503020103030203" pitchFamily="34" charset="0"/>
              </a:rPr>
              <a:t>    FIS</a:t>
            </a:r>
          </a:p>
        </p:txBody>
      </p:sp>
      <p:pic>
        <p:nvPicPr>
          <p:cNvPr id="15" name="object 5"/>
          <p:cNvPicPr/>
          <p:nvPr/>
        </p:nvPicPr>
        <p:blipFill>
          <a:blip r:embed="rId6" cstate="print"/>
          <a:stretch>
            <a:fillRect/>
          </a:stretch>
        </p:blipFill>
        <p:spPr>
          <a:xfrm>
            <a:off x="8305800" y="3920262"/>
            <a:ext cx="3200400" cy="2643672"/>
          </a:xfrm>
          <a:prstGeom prst="rect">
            <a:avLst/>
          </a:prstGeom>
        </p:spPr>
      </p:pic>
      <p:pic>
        <p:nvPicPr>
          <p:cNvPr id="6" name="Picture 5">
            <a:extLst>
              <a:ext uri="{FF2B5EF4-FFF2-40B4-BE49-F238E27FC236}">
                <a16:creationId xmlns:a16="http://schemas.microsoft.com/office/drawing/2014/main" id="{AE0F04B0-8875-5025-3526-1A80047A1BC5}"/>
              </a:ext>
            </a:extLst>
          </p:cNvPr>
          <p:cNvPicPr>
            <a:picLocks noChangeAspect="1"/>
          </p:cNvPicPr>
          <p:nvPr/>
        </p:nvPicPr>
        <p:blipFill>
          <a:blip r:embed="rId7"/>
          <a:stretch>
            <a:fillRect/>
          </a:stretch>
        </p:blipFill>
        <p:spPr>
          <a:xfrm>
            <a:off x="533400" y="181268"/>
            <a:ext cx="987638" cy="1140051"/>
          </a:xfrm>
          <a:prstGeom prst="rect">
            <a:avLst/>
          </a:prstGeom>
        </p:spPr>
      </p:pic>
      <p:sp>
        <p:nvSpPr>
          <p:cNvPr id="7" name="TextBox 6">
            <a:extLst>
              <a:ext uri="{FF2B5EF4-FFF2-40B4-BE49-F238E27FC236}">
                <a16:creationId xmlns:a16="http://schemas.microsoft.com/office/drawing/2014/main" id="{F7F22436-DEA1-1776-3380-2668981E7623}"/>
              </a:ext>
            </a:extLst>
          </p:cNvPr>
          <p:cNvSpPr txBox="1"/>
          <p:nvPr/>
        </p:nvSpPr>
        <p:spPr>
          <a:xfrm>
            <a:off x="664464" y="5727026"/>
            <a:ext cx="6097836" cy="646331"/>
          </a:xfrm>
          <a:prstGeom prst="rect">
            <a:avLst/>
          </a:prstGeom>
          <a:noFill/>
        </p:spPr>
        <p:txBody>
          <a:bodyPr wrap="square">
            <a:spAutoFit/>
          </a:bodyPr>
          <a:lstStyle/>
          <a:p>
            <a:r>
              <a:rPr lang="en-GB" dirty="0">
                <a:hlinkClick r:id="rId8"/>
              </a:rPr>
              <a:t>Somerset Parent Carer Forum CIC Ltd (not for profit) company no. </a:t>
            </a:r>
            <a:r>
              <a:rPr lang="en-GB">
                <a:hlinkClick r:id="rId8"/>
              </a:rPr>
              <a:t>10227489</a:t>
            </a:r>
            <a:r>
              <a:rPr lang="en-GB"/>
              <a:t>- Somerset Parent/Carer forum</a:t>
            </a:r>
            <a:endParaRPr lang="en-GB" dirty="0"/>
          </a:p>
        </p:txBody>
      </p:sp>
    </p:spTree>
    <p:extLst>
      <p:ext uri="{BB962C8B-B14F-4D97-AF65-F5344CB8AC3E}">
        <p14:creationId xmlns:p14="http://schemas.microsoft.com/office/powerpoint/2010/main" val="119583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DB68D2-AAB8-508C-4042-489A96E0C210}"/>
              </a:ext>
            </a:extLst>
          </p:cNvPr>
          <p:cNvSpPr>
            <a:spLocks noGrp="1"/>
          </p:cNvSpPr>
          <p:nvPr>
            <p:ph type="body" idx="1"/>
          </p:nvPr>
        </p:nvSpPr>
        <p:spPr>
          <a:xfrm>
            <a:off x="733526" y="1882520"/>
            <a:ext cx="10724946" cy="1738938"/>
          </a:xfrm>
        </p:spPr>
        <p:txBody>
          <a:bodyPr wrap="square" lIns="0" tIns="0" rIns="0" bIns="0" anchor="t">
            <a:spAutoFit/>
          </a:bodyPr>
          <a:lstStyle/>
          <a:p>
            <a:pPr>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A range of outside professionals may be consulted to provide support or advice to help us to meet your child’s needs.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AU" sz="1800" dirty="0">
                <a:effectLst/>
                <a:latin typeface="Arial"/>
                <a:ea typeface="Cambria"/>
                <a:cs typeface="Arial"/>
              </a:rPr>
              <a:t>For further information on the services available, please look at the Somerset Local Offer website: </a:t>
            </a:r>
            <a:endParaRPr lang="en-AU" sz="1800" u="sng" dirty="0">
              <a:solidFill>
                <a:srgbClr val="0000FF"/>
              </a:solidFill>
              <a:effectLst/>
              <a:latin typeface="Arial"/>
              <a:ea typeface="Calibri"/>
              <a:cs typeface="Arial"/>
            </a:endParaRPr>
          </a:p>
          <a:p>
            <a:r>
              <a:rPr lang="en-GB" dirty="0">
                <a:highlight>
                  <a:srgbClr val="FFFF00"/>
                </a:highlight>
                <a:ea typeface="Calibri"/>
                <a:hlinkClick r:id="rId2"/>
              </a:rPr>
              <a:t>Somerset’s SEND Local Offer</a:t>
            </a:r>
            <a:endParaRPr lang="en-GB"/>
          </a:p>
        </p:txBody>
      </p:sp>
      <p:pic>
        <p:nvPicPr>
          <p:cNvPr id="4" name="Picture 3">
            <a:extLst>
              <a:ext uri="{FF2B5EF4-FFF2-40B4-BE49-F238E27FC236}">
                <a16:creationId xmlns:a16="http://schemas.microsoft.com/office/drawing/2014/main" id="{84EE2A72-2BEA-0352-A272-A5C9639CFFCE}"/>
              </a:ext>
            </a:extLst>
          </p:cNvPr>
          <p:cNvPicPr>
            <a:picLocks noChangeAspect="1"/>
          </p:cNvPicPr>
          <p:nvPr/>
        </p:nvPicPr>
        <p:blipFill>
          <a:blip r:embed="rId3"/>
          <a:stretch>
            <a:fillRect/>
          </a:stretch>
        </p:blipFill>
        <p:spPr>
          <a:xfrm>
            <a:off x="9906000" y="332310"/>
            <a:ext cx="1680705" cy="1143430"/>
          </a:xfrm>
          <a:prstGeom prst="rect">
            <a:avLst/>
          </a:prstGeom>
        </p:spPr>
      </p:pic>
      <p:sp>
        <p:nvSpPr>
          <p:cNvPr id="5" name="object 3">
            <a:extLst>
              <a:ext uri="{FF2B5EF4-FFF2-40B4-BE49-F238E27FC236}">
                <a16:creationId xmlns:a16="http://schemas.microsoft.com/office/drawing/2014/main" id="{46078C18-5415-CFCC-D4C7-1B513579073C}"/>
              </a:ext>
            </a:extLst>
          </p:cNvPr>
          <p:cNvSpPr txBox="1">
            <a:spLocks/>
          </p:cNvSpPr>
          <p:nvPr/>
        </p:nvSpPr>
        <p:spPr>
          <a:xfrm>
            <a:off x="1600200" y="457200"/>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Is there anyone else who might work with my child?</a:t>
            </a:r>
            <a:endParaRPr lang="en-GB" sz="4300" dirty="0">
              <a:latin typeface="Sassoon Infant Std" panose="020B0503020103030203" pitchFamily="34" charset="0"/>
            </a:endParaRPr>
          </a:p>
        </p:txBody>
      </p:sp>
      <p:pic>
        <p:nvPicPr>
          <p:cNvPr id="7" name="Picture 6" descr="A child holding a rainbow flag&#10;&#10;Description automatically generated">
            <a:extLst>
              <a:ext uri="{FF2B5EF4-FFF2-40B4-BE49-F238E27FC236}">
                <a16:creationId xmlns:a16="http://schemas.microsoft.com/office/drawing/2014/main" id="{2226B679-A1B4-79D3-B7B0-A86041FAAF2E}"/>
              </a:ext>
            </a:extLst>
          </p:cNvPr>
          <p:cNvPicPr>
            <a:picLocks noChangeAspect="1"/>
          </p:cNvPicPr>
          <p:nvPr/>
        </p:nvPicPr>
        <p:blipFill>
          <a:blip r:embed="rId4"/>
          <a:stretch>
            <a:fillRect/>
          </a:stretch>
        </p:blipFill>
        <p:spPr>
          <a:xfrm>
            <a:off x="1371600" y="3898456"/>
            <a:ext cx="9075231" cy="2015936"/>
          </a:xfrm>
          <a:prstGeom prst="rect">
            <a:avLst/>
          </a:prstGeom>
        </p:spPr>
      </p:pic>
      <p:pic>
        <p:nvPicPr>
          <p:cNvPr id="2" name="Picture 1">
            <a:extLst>
              <a:ext uri="{FF2B5EF4-FFF2-40B4-BE49-F238E27FC236}">
                <a16:creationId xmlns:a16="http://schemas.microsoft.com/office/drawing/2014/main" id="{A75A6510-DDB7-B4E3-2B0B-DD1FFDB076B2}"/>
              </a:ext>
            </a:extLst>
          </p:cNvPr>
          <p:cNvPicPr>
            <a:picLocks noChangeAspect="1"/>
          </p:cNvPicPr>
          <p:nvPr/>
        </p:nvPicPr>
        <p:blipFill>
          <a:blip r:embed="rId5"/>
          <a:stretch>
            <a:fillRect/>
          </a:stretch>
        </p:blipFill>
        <p:spPr>
          <a:xfrm>
            <a:off x="239707" y="335689"/>
            <a:ext cx="987638" cy="1140051"/>
          </a:xfrm>
          <a:prstGeom prst="rect">
            <a:avLst/>
          </a:prstGeom>
        </p:spPr>
      </p:pic>
    </p:spTree>
    <p:extLst>
      <p:ext uri="{BB962C8B-B14F-4D97-AF65-F5344CB8AC3E}">
        <p14:creationId xmlns:p14="http://schemas.microsoft.com/office/powerpoint/2010/main" val="348597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white text on a grey background&#10;&#10;Description automatically generated">
            <a:extLst>
              <a:ext uri="{FF2B5EF4-FFF2-40B4-BE49-F238E27FC236}">
                <a16:creationId xmlns:a16="http://schemas.microsoft.com/office/drawing/2014/main" id="{4CC1F75C-4BA4-0539-9D43-9F4555D8636D}"/>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22" name="object 3">
            <a:extLst>
              <a:ext uri="{FF2B5EF4-FFF2-40B4-BE49-F238E27FC236}">
                <a16:creationId xmlns:a16="http://schemas.microsoft.com/office/drawing/2014/main" id="{1375163B-ECE1-0CA5-6E2C-25517E077FA9}"/>
              </a:ext>
            </a:extLst>
          </p:cNvPr>
          <p:cNvSpPr txBox="1">
            <a:spLocks/>
          </p:cNvSpPr>
          <p:nvPr/>
        </p:nvSpPr>
        <p:spPr>
          <a:xfrm>
            <a:off x="1524000" y="237900"/>
            <a:ext cx="8610600" cy="1163460"/>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2800" dirty="0">
                <a:latin typeface="Comic Sans MS" panose="030F0702030302020204" pitchFamily="66" charset="0"/>
              </a:rPr>
              <a:t>What</a:t>
            </a:r>
            <a:r>
              <a:rPr lang="en-GB" sz="2800" spc="-35" dirty="0">
                <a:latin typeface="Comic Sans MS" panose="030F0702030302020204" pitchFamily="66" charset="0"/>
              </a:rPr>
              <a:t> </a:t>
            </a:r>
            <a:r>
              <a:rPr lang="en-GB" sz="2800" dirty="0">
                <a:latin typeface="Comic Sans MS" panose="030F0702030302020204" pitchFamily="66" charset="0"/>
              </a:rPr>
              <a:t>training is made available to staff supporting children with SEND</a:t>
            </a:r>
            <a:r>
              <a:rPr lang="en-GB" sz="2800" spc="-10" dirty="0">
                <a:latin typeface="Comic Sans MS" panose="030F0702030302020204" pitchFamily="66" charset="0"/>
              </a:rPr>
              <a:t>?</a:t>
            </a:r>
            <a:endParaRPr lang="en-GB" sz="2800" dirty="0">
              <a:latin typeface="Comic Sans MS" panose="030F0702030302020204" pitchFamily="66" charset="0"/>
            </a:endParaRPr>
          </a:p>
        </p:txBody>
      </p:sp>
      <p:pic>
        <p:nvPicPr>
          <p:cNvPr id="2" name="Picture 1" descr="A logo of a tree&#10;&#10;Description automatically generated">
            <a:extLst>
              <a:ext uri="{FF2B5EF4-FFF2-40B4-BE49-F238E27FC236}">
                <a16:creationId xmlns:a16="http://schemas.microsoft.com/office/drawing/2014/main" id="{E03DCE70-DE68-1D7A-E52C-EF3EC1672526}"/>
              </a:ext>
            </a:extLst>
          </p:cNvPr>
          <p:cNvPicPr>
            <a:picLocks noChangeAspect="1"/>
          </p:cNvPicPr>
          <p:nvPr/>
        </p:nvPicPr>
        <p:blipFill>
          <a:blip r:embed="rId3"/>
          <a:stretch>
            <a:fillRect/>
          </a:stretch>
        </p:blipFill>
        <p:spPr>
          <a:xfrm>
            <a:off x="457200" y="381000"/>
            <a:ext cx="987638" cy="1140051"/>
          </a:xfrm>
          <a:prstGeom prst="rect">
            <a:avLst/>
          </a:prstGeom>
        </p:spPr>
      </p:pic>
      <p:sp>
        <p:nvSpPr>
          <p:cNvPr id="3" name="Rectangle 2">
            <a:extLst>
              <a:ext uri="{FF2B5EF4-FFF2-40B4-BE49-F238E27FC236}">
                <a16:creationId xmlns:a16="http://schemas.microsoft.com/office/drawing/2014/main" id="{30A8210D-7416-DA38-E2AC-B293CCF3C218}"/>
              </a:ext>
            </a:extLst>
          </p:cNvPr>
          <p:cNvSpPr/>
          <p:nvPr/>
        </p:nvSpPr>
        <p:spPr>
          <a:xfrm>
            <a:off x="304800" y="2514600"/>
            <a:ext cx="3124200" cy="2590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Pic of staff/children</a:t>
            </a:r>
          </a:p>
        </p:txBody>
      </p:sp>
      <p:graphicFrame>
        <p:nvGraphicFramePr>
          <p:cNvPr id="24" name="TextBox 5">
            <a:extLst>
              <a:ext uri="{FF2B5EF4-FFF2-40B4-BE49-F238E27FC236}">
                <a16:creationId xmlns:a16="http://schemas.microsoft.com/office/drawing/2014/main" id="{155F650B-BBA3-402D-B3E4-7F3A84C15FE6}"/>
              </a:ext>
            </a:extLst>
          </p:cNvPr>
          <p:cNvGraphicFramePr/>
          <p:nvPr>
            <p:extLst>
              <p:ext uri="{D42A27DB-BD31-4B8C-83A1-F6EECF244321}">
                <p14:modId xmlns:p14="http://schemas.microsoft.com/office/powerpoint/2010/main" val="2382810860"/>
              </p:ext>
            </p:extLst>
          </p:nvPr>
        </p:nvGraphicFramePr>
        <p:xfrm>
          <a:off x="3801716" y="2209800"/>
          <a:ext cx="8229599" cy="4108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59818462-58D3-E36E-3EFF-E21CE962AF90}"/>
              </a:ext>
            </a:extLst>
          </p:cNvPr>
          <p:cNvPicPr>
            <a:picLocks noChangeAspect="1"/>
          </p:cNvPicPr>
          <p:nvPr/>
        </p:nvPicPr>
        <p:blipFill>
          <a:blip r:embed="rId9"/>
          <a:stretch>
            <a:fillRect/>
          </a:stretch>
        </p:blipFill>
        <p:spPr>
          <a:xfrm>
            <a:off x="194066" y="2359819"/>
            <a:ext cx="3311134" cy="29372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1219200"/>
            <a:ext cx="10820400" cy="4900829"/>
          </a:xfrm>
          <a:prstGeom prst="rect">
            <a:avLst/>
          </a:prstGeom>
        </p:spPr>
        <p:txBody>
          <a:bodyPr vert="horz" wrap="square" lIns="0" tIns="81280" rIns="0" bIns="0" rtlCol="0" anchor="t">
            <a:spAutoFit/>
          </a:bodyPr>
          <a:lstStyle/>
          <a:p>
            <a:pPr marL="218440" marR="212090" algn="ctr">
              <a:lnSpc>
                <a:spcPts val="4320"/>
              </a:lnSpc>
              <a:spcBef>
                <a:spcPts val="640"/>
              </a:spcBef>
            </a:pPr>
            <a:r>
              <a:rPr sz="3600" dirty="0">
                <a:latin typeface="Arial" panose="020B0604020202020204" pitchFamily="34" charset="0"/>
                <a:cs typeface="Arial" panose="020B0604020202020204" pitchFamily="34" charset="0"/>
              </a:rPr>
              <a:t>This</a:t>
            </a:r>
            <a:r>
              <a:rPr sz="3600" spc="-10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report</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is</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designed</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to</a:t>
            </a:r>
            <a:r>
              <a:rPr sz="3600" spc="-9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inform</a:t>
            </a:r>
            <a:r>
              <a:rPr sz="3600" spc="-65"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you </a:t>
            </a:r>
            <a:r>
              <a:rPr sz="3600" dirty="0">
                <a:latin typeface="Arial" panose="020B0604020202020204" pitchFamily="34" charset="0"/>
                <a:cs typeface="Arial" panose="020B0604020202020204" pitchFamily="34" charset="0"/>
              </a:rPr>
              <a:t>of</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the</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types</a:t>
            </a:r>
            <a:r>
              <a:rPr sz="3600" spc="-8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of</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support</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available</a:t>
            </a:r>
            <a:r>
              <a:rPr sz="3600" spc="-80"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for </a:t>
            </a:r>
            <a:r>
              <a:rPr sz="3600" dirty="0">
                <a:latin typeface="Arial" panose="020B0604020202020204" pitchFamily="34" charset="0"/>
                <a:cs typeface="Arial" panose="020B0604020202020204" pitchFamily="34" charset="0"/>
              </a:rPr>
              <a:t>your</a:t>
            </a:r>
            <a:r>
              <a:rPr sz="3600" spc="-8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child</a:t>
            </a:r>
            <a:r>
              <a:rPr sz="3600" spc="-10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at</a:t>
            </a:r>
            <a:r>
              <a:rPr sz="3600" spc="-105" dirty="0">
                <a:latin typeface="Arial" panose="020B0604020202020204" pitchFamily="34" charset="0"/>
                <a:cs typeface="Arial" panose="020B0604020202020204" pitchFamily="34" charset="0"/>
              </a:rPr>
              <a:t> </a:t>
            </a:r>
            <a:r>
              <a:rPr lang="en-GB" sz="3600" spc="-10" dirty="0" err="1">
                <a:latin typeface="Arial" panose="020B0604020202020204" pitchFamily="34" charset="0"/>
                <a:cs typeface="Arial" panose="020B0604020202020204" pitchFamily="34" charset="0"/>
              </a:rPr>
              <a:t>Lyngford</a:t>
            </a:r>
            <a:r>
              <a:rPr lang="en-GB" sz="3600" spc="-10" dirty="0">
                <a:latin typeface="Arial" panose="020B0604020202020204" pitchFamily="34" charset="0"/>
                <a:cs typeface="Arial" panose="020B0604020202020204" pitchFamily="34" charset="0"/>
              </a:rPr>
              <a:t> Park Primary School and Nursery.</a:t>
            </a:r>
            <a:endParaRPr sz="3600" dirty="0">
              <a:latin typeface="Arial" panose="020B0604020202020204" pitchFamily="34" charset="0"/>
              <a:cs typeface="Arial" panose="020B0604020202020204" pitchFamily="34" charset="0"/>
            </a:endParaRPr>
          </a:p>
          <a:p>
            <a:pPr marL="334010" marR="327660" algn="ctr">
              <a:lnSpc>
                <a:spcPts val="4320"/>
              </a:lnSpc>
              <a:spcBef>
                <a:spcPts val="4170"/>
              </a:spcBef>
            </a:pPr>
            <a:r>
              <a:rPr sz="3600" dirty="0">
                <a:latin typeface="Arial" panose="020B0604020202020204" pitchFamily="34" charset="0"/>
                <a:cs typeface="Arial" panose="020B0604020202020204" pitchFamily="34" charset="0"/>
              </a:rPr>
              <a:t>It</a:t>
            </a:r>
            <a:r>
              <a:rPr sz="3600" spc="-8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will</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help</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you</a:t>
            </a:r>
            <a:r>
              <a:rPr sz="3600" spc="-80" dirty="0">
                <a:latin typeface="Arial" panose="020B0604020202020204" pitchFamily="34" charset="0"/>
                <a:cs typeface="Arial" panose="020B0604020202020204" pitchFamily="34" charset="0"/>
              </a:rPr>
              <a:t> </a:t>
            </a:r>
            <a:r>
              <a:rPr sz="3600" spc="-10" dirty="0">
                <a:latin typeface="Arial" panose="020B0604020202020204" pitchFamily="34" charset="0"/>
                <a:cs typeface="Arial" panose="020B0604020202020204" pitchFamily="34" charset="0"/>
              </a:rPr>
              <a:t>understand</a:t>
            </a:r>
            <a:r>
              <a:rPr sz="3600" spc="-7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who</a:t>
            </a:r>
            <a:r>
              <a:rPr sz="3600" spc="-70"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can </a:t>
            </a:r>
            <a:r>
              <a:rPr sz="3600" dirty="0">
                <a:latin typeface="Arial" panose="020B0604020202020204" pitchFamily="34" charset="0"/>
                <a:cs typeface="Arial" panose="020B0604020202020204" pitchFamily="34" charset="0"/>
              </a:rPr>
              <a:t>help</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and</a:t>
            </a:r>
            <a:r>
              <a:rPr sz="3600" spc="-5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how</a:t>
            </a:r>
            <a:r>
              <a:rPr sz="3600" spc="-4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this</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help</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can</a:t>
            </a:r>
            <a:r>
              <a:rPr sz="3600" spc="-35" dirty="0">
                <a:latin typeface="Arial" panose="020B0604020202020204" pitchFamily="34" charset="0"/>
                <a:cs typeface="Arial" panose="020B0604020202020204" pitchFamily="34" charset="0"/>
              </a:rPr>
              <a:t> </a:t>
            </a:r>
            <a:r>
              <a:rPr sz="3600" spc="-25" dirty="0">
                <a:latin typeface="Arial" panose="020B0604020202020204" pitchFamily="34" charset="0"/>
                <a:cs typeface="Arial" panose="020B0604020202020204" pitchFamily="34" charset="0"/>
              </a:rPr>
              <a:t>be </a:t>
            </a:r>
            <a:r>
              <a:rPr sz="3600" spc="-10" dirty="0">
                <a:latin typeface="Arial" panose="020B0604020202020204" pitchFamily="34" charset="0"/>
                <a:cs typeface="Arial" panose="020B0604020202020204" pitchFamily="34" charset="0"/>
              </a:rPr>
              <a:t>accessed.</a:t>
            </a:r>
            <a:endParaRPr sz="3600" dirty="0">
              <a:latin typeface="Arial" panose="020B0604020202020204" pitchFamily="34" charset="0"/>
              <a:cs typeface="Arial" panose="020B0604020202020204" pitchFamily="34" charset="0"/>
            </a:endParaRPr>
          </a:p>
          <a:p>
            <a:pPr marL="12065" marR="5080" algn="ctr">
              <a:lnSpc>
                <a:spcPct val="90000"/>
              </a:lnSpc>
              <a:spcBef>
                <a:spcPts val="4090"/>
              </a:spcBef>
            </a:pPr>
            <a:r>
              <a:rPr sz="3600" dirty="0">
                <a:latin typeface="Arial"/>
                <a:cs typeface="Arial"/>
              </a:rPr>
              <a:t>This</a:t>
            </a:r>
            <a:r>
              <a:rPr sz="3600" spc="-75" dirty="0">
                <a:latin typeface="Arial"/>
                <a:cs typeface="Arial"/>
              </a:rPr>
              <a:t> </a:t>
            </a:r>
            <a:r>
              <a:rPr sz="3600" dirty="0">
                <a:latin typeface="Arial"/>
                <a:cs typeface="Arial"/>
              </a:rPr>
              <a:t>report</a:t>
            </a:r>
            <a:r>
              <a:rPr sz="3600" spc="-65" dirty="0">
                <a:latin typeface="Arial"/>
                <a:cs typeface="Arial"/>
              </a:rPr>
              <a:t> </a:t>
            </a:r>
            <a:r>
              <a:rPr sz="3600" dirty="0">
                <a:latin typeface="Arial"/>
                <a:cs typeface="Arial"/>
              </a:rPr>
              <a:t>has</a:t>
            </a:r>
            <a:r>
              <a:rPr sz="3600" spc="-85" dirty="0">
                <a:latin typeface="Arial"/>
                <a:cs typeface="Arial"/>
              </a:rPr>
              <a:t> </a:t>
            </a:r>
            <a:r>
              <a:rPr sz="3600" dirty="0">
                <a:latin typeface="Arial"/>
                <a:cs typeface="Arial"/>
              </a:rPr>
              <a:t>been</a:t>
            </a:r>
            <a:r>
              <a:rPr sz="3600" spc="-75" dirty="0">
                <a:latin typeface="Arial"/>
                <a:cs typeface="Arial"/>
              </a:rPr>
              <a:t> </a:t>
            </a:r>
            <a:r>
              <a:rPr sz="3600" spc="-25" dirty="0">
                <a:latin typeface="Arial"/>
                <a:cs typeface="Arial"/>
              </a:rPr>
              <a:t>co-</a:t>
            </a:r>
            <a:r>
              <a:rPr sz="3600" dirty="0">
                <a:latin typeface="Arial"/>
                <a:cs typeface="Arial"/>
              </a:rPr>
              <a:t>produced</a:t>
            </a:r>
            <a:r>
              <a:rPr sz="3600" spc="-75" dirty="0">
                <a:latin typeface="Arial"/>
                <a:cs typeface="Arial"/>
              </a:rPr>
              <a:t> </a:t>
            </a:r>
            <a:r>
              <a:rPr sz="3600" spc="-20" dirty="0">
                <a:latin typeface="Arial"/>
                <a:cs typeface="Arial"/>
              </a:rPr>
              <a:t>with </a:t>
            </a:r>
            <a:r>
              <a:rPr sz="3600" spc="-45" dirty="0">
                <a:latin typeface="Arial"/>
                <a:cs typeface="Arial"/>
              </a:rPr>
              <a:t>staff,</a:t>
            </a:r>
            <a:r>
              <a:rPr sz="3600" spc="-170" dirty="0">
                <a:latin typeface="Arial"/>
                <a:cs typeface="Arial"/>
              </a:rPr>
              <a:t> </a:t>
            </a:r>
            <a:r>
              <a:rPr sz="3600" dirty="0">
                <a:latin typeface="Arial"/>
                <a:cs typeface="Arial"/>
              </a:rPr>
              <a:t>parents,</a:t>
            </a:r>
            <a:r>
              <a:rPr sz="3600" spc="-170" dirty="0">
                <a:latin typeface="Arial"/>
                <a:cs typeface="Arial"/>
              </a:rPr>
              <a:t> </a:t>
            </a:r>
            <a:r>
              <a:rPr sz="3600" spc="-10" dirty="0">
                <a:latin typeface="Arial"/>
                <a:cs typeface="Arial"/>
              </a:rPr>
              <a:t>carers,</a:t>
            </a:r>
            <a:r>
              <a:rPr sz="3600" spc="-155" dirty="0">
                <a:latin typeface="Arial"/>
                <a:cs typeface="Arial"/>
              </a:rPr>
              <a:t> </a:t>
            </a:r>
            <a:r>
              <a:rPr sz="3600" dirty="0">
                <a:latin typeface="Arial"/>
                <a:cs typeface="Arial"/>
              </a:rPr>
              <a:t>students</a:t>
            </a:r>
            <a:r>
              <a:rPr sz="3600" spc="-170" dirty="0">
                <a:latin typeface="Arial"/>
                <a:cs typeface="Arial"/>
              </a:rPr>
              <a:t> </a:t>
            </a:r>
            <a:r>
              <a:rPr sz="3600" spc="-25" dirty="0">
                <a:latin typeface="Arial"/>
                <a:cs typeface="Arial"/>
              </a:rPr>
              <a:t>and </a:t>
            </a:r>
            <a:r>
              <a:rPr sz="3600" spc="-10" dirty="0">
                <a:latin typeface="Arial"/>
                <a:cs typeface="Arial"/>
              </a:rPr>
              <a:t>governors</a:t>
            </a:r>
            <a:r>
              <a:rPr sz="3600" spc="-130" dirty="0">
                <a:latin typeface="Arial"/>
                <a:cs typeface="Arial"/>
              </a:rPr>
              <a:t> </a:t>
            </a:r>
            <a:r>
              <a:rPr sz="3600" dirty="0">
                <a:latin typeface="Arial"/>
                <a:cs typeface="Arial"/>
              </a:rPr>
              <a:t>(</a:t>
            </a:r>
            <a:r>
              <a:rPr lang="en-GB" sz="3600" dirty="0">
                <a:latin typeface="Arial"/>
                <a:cs typeface="Arial"/>
              </a:rPr>
              <a:t>Oct 2025</a:t>
            </a:r>
            <a:r>
              <a:rPr sz="3600" spc="-10" dirty="0">
                <a:latin typeface="Arial"/>
                <a:cs typeface="Arial"/>
              </a:rPr>
              <a:t>)</a:t>
            </a:r>
            <a:endParaRPr sz="3600" dirty="0">
              <a:latin typeface="Arial"/>
              <a:cs typeface="Arial"/>
            </a:endParaRPr>
          </a:p>
        </p:txBody>
      </p:sp>
      <p:pic>
        <p:nvPicPr>
          <p:cNvPr id="7" name="Picture 6">
            <a:extLst>
              <a:ext uri="{FF2B5EF4-FFF2-40B4-BE49-F238E27FC236}">
                <a16:creationId xmlns:a16="http://schemas.microsoft.com/office/drawing/2014/main" id="{653E04A2-5DB0-42A4-5217-C0651CD523C8}"/>
              </a:ext>
            </a:extLst>
          </p:cNvPr>
          <p:cNvPicPr>
            <a:picLocks noChangeAspect="1"/>
          </p:cNvPicPr>
          <p:nvPr/>
        </p:nvPicPr>
        <p:blipFill>
          <a:blip r:embed="rId2"/>
          <a:stretch>
            <a:fillRect/>
          </a:stretch>
        </p:blipFill>
        <p:spPr>
          <a:xfrm>
            <a:off x="10287000" y="216464"/>
            <a:ext cx="1680705" cy="1143430"/>
          </a:xfrm>
          <a:prstGeom prst="rect">
            <a:avLst/>
          </a:prstGeom>
        </p:spPr>
      </p:pic>
      <p:pic>
        <p:nvPicPr>
          <p:cNvPr id="4" name="Picture 3">
            <a:extLst>
              <a:ext uri="{FF2B5EF4-FFF2-40B4-BE49-F238E27FC236}">
                <a16:creationId xmlns:a16="http://schemas.microsoft.com/office/drawing/2014/main" id="{F0BE8B40-BD62-9C32-6B89-2156E3878B77}"/>
              </a:ext>
            </a:extLst>
          </p:cNvPr>
          <p:cNvPicPr>
            <a:picLocks noChangeAspect="1"/>
          </p:cNvPicPr>
          <p:nvPr/>
        </p:nvPicPr>
        <p:blipFill>
          <a:blip r:embed="rId3"/>
          <a:stretch>
            <a:fillRect/>
          </a:stretch>
        </p:blipFill>
        <p:spPr>
          <a:xfrm>
            <a:off x="304800" y="195387"/>
            <a:ext cx="723900" cy="838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17CA55F-4585-1C4B-F3E0-F80DD2C31B43}"/>
              </a:ext>
            </a:extLst>
          </p:cNvPr>
          <p:cNvSpPr txBox="1">
            <a:spLocks/>
          </p:cNvSpPr>
          <p:nvPr/>
        </p:nvSpPr>
        <p:spPr>
          <a:xfrm>
            <a:off x="1677579" y="297537"/>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spc="-10" dirty="0">
                <a:latin typeface="Sassoon Infant Std" panose="020B0503020103030203" pitchFamily="34" charset="0"/>
              </a:rPr>
              <a:t>How are resources allocated and matched to my child’s needs?</a:t>
            </a:r>
            <a:endParaRPr lang="en-GB" sz="4300" dirty="0">
              <a:latin typeface="Sassoon Infant Std" panose="020B0503020103030203" pitchFamily="34" charset="0"/>
            </a:endParaRPr>
          </a:p>
        </p:txBody>
      </p:sp>
      <p:pic>
        <p:nvPicPr>
          <p:cNvPr id="5" name="Picture 4">
            <a:extLst>
              <a:ext uri="{FF2B5EF4-FFF2-40B4-BE49-F238E27FC236}">
                <a16:creationId xmlns:a16="http://schemas.microsoft.com/office/drawing/2014/main" id="{2EEAB781-52CF-281D-5358-B155587B51E5}"/>
              </a:ext>
            </a:extLst>
          </p:cNvPr>
          <p:cNvPicPr>
            <a:picLocks noChangeAspect="1"/>
          </p:cNvPicPr>
          <p:nvPr/>
        </p:nvPicPr>
        <p:blipFill>
          <a:blip r:embed="rId2"/>
          <a:stretch>
            <a:fillRect/>
          </a:stretch>
        </p:blipFill>
        <p:spPr>
          <a:xfrm>
            <a:off x="10134600" y="228600"/>
            <a:ext cx="1680705" cy="1143430"/>
          </a:xfrm>
          <a:prstGeom prst="rect">
            <a:avLst/>
          </a:prstGeom>
        </p:spPr>
      </p:pic>
      <p:sp>
        <p:nvSpPr>
          <p:cNvPr id="8" name="Text Placeholder 7">
            <a:extLst>
              <a:ext uri="{FF2B5EF4-FFF2-40B4-BE49-F238E27FC236}">
                <a16:creationId xmlns:a16="http://schemas.microsoft.com/office/drawing/2014/main" id="{E9E0FE41-D2E8-6392-0B99-D10124F2D242}"/>
              </a:ext>
            </a:extLst>
          </p:cNvPr>
          <p:cNvSpPr txBox="1">
            <a:spLocks noGrp="1"/>
          </p:cNvSpPr>
          <p:nvPr>
            <p:ph type="body" idx="1"/>
          </p:nvPr>
        </p:nvSpPr>
        <p:spPr>
          <a:xfrm>
            <a:off x="533400" y="1828800"/>
            <a:ext cx="6858000" cy="4462760"/>
          </a:xfrm>
          <a:prstGeom prst="rect">
            <a:avLst/>
          </a:prstGeom>
          <a:noFill/>
        </p:spPr>
        <p:txBody>
          <a:bodyPr wrap="square" rtlCol="0">
            <a:spAutoFit/>
          </a:bodyPr>
          <a:lstStyle/>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We ensure that all children who have additional needs are supported to the best of the school’s ability with the funds available.  </a:t>
            </a:r>
          </a:p>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We firmly believe at </a:t>
            </a:r>
            <a:r>
              <a:rPr lang="en-AU" sz="1600" dirty="0" err="1">
                <a:latin typeface="Arial" panose="020B0604020202020204" pitchFamily="34" charset="0"/>
                <a:ea typeface="Calibri" panose="020F0502020204030204" pitchFamily="34" charset="0"/>
                <a:cs typeface="Arial" panose="020B0604020202020204" pitchFamily="34" charset="0"/>
              </a:rPr>
              <a:t>Lyngford</a:t>
            </a:r>
            <a:r>
              <a:rPr lang="en-AU" sz="1600" dirty="0">
                <a:latin typeface="Arial" panose="020B0604020202020204" pitchFamily="34" charset="0"/>
                <a:ea typeface="Calibri" panose="020F0502020204030204" pitchFamily="34" charset="0"/>
                <a:cs typeface="Arial" panose="020B0604020202020204" pitchFamily="34" charset="0"/>
              </a:rPr>
              <a:t> Park </a:t>
            </a:r>
            <a:r>
              <a:rPr lang="en-AU" sz="1600" dirty="0">
                <a:effectLst/>
                <a:latin typeface="Arial" panose="020B0604020202020204" pitchFamily="34" charset="0"/>
                <a:ea typeface="Calibri" panose="020F0502020204030204" pitchFamily="34" charset="0"/>
                <a:cs typeface="Arial" panose="020B0604020202020204" pitchFamily="34" charset="0"/>
              </a:rPr>
              <a:t>that all teachers are teachers of all the children in their class</a:t>
            </a:r>
            <a:r>
              <a:rPr lang="en-AU" sz="1600" dirty="0">
                <a:latin typeface="Arial" panose="020B0604020202020204" pitchFamily="34" charset="0"/>
                <a:ea typeface="Calibri" panose="020F0502020204030204" pitchFamily="34" charset="0"/>
                <a:cs typeface="Arial" panose="020B0604020202020204" pitchFamily="34" charset="0"/>
              </a:rPr>
              <a:t>. W</a:t>
            </a:r>
            <a:r>
              <a:rPr lang="en-AU" sz="1600" dirty="0">
                <a:effectLst/>
                <a:latin typeface="Arial" panose="020B0604020202020204" pitchFamily="34" charset="0"/>
                <a:ea typeface="Calibri" panose="020F0502020204030204" pitchFamily="34" charset="0"/>
                <a:cs typeface="Arial" panose="020B0604020202020204" pitchFamily="34" charset="0"/>
              </a:rPr>
              <a:t>here possible additional provision will be delivered by the teacher through differentiated/adapted learning opportunities within the classroom.  We also have a team of Learning Support Assistants (LSAs) who are in part funded from the SEN budget and support both individual and small groups of children, alongside the class teachers.  </a:t>
            </a:r>
          </a:p>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Some children also need specialist equipment and/or facilities. A small number of children are eligible for top up funding which the school can use to provide additional support/resources within the child’s setting.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97E98012-9425-6E72-1EBD-92C290EA4F80}"/>
              </a:ext>
            </a:extLst>
          </p:cNvPr>
          <p:cNvPicPr>
            <a:picLocks noChangeAspect="1"/>
          </p:cNvPicPr>
          <p:nvPr/>
        </p:nvPicPr>
        <p:blipFill>
          <a:blip r:embed="rId3"/>
          <a:stretch>
            <a:fillRect/>
          </a:stretch>
        </p:blipFill>
        <p:spPr>
          <a:xfrm>
            <a:off x="449951" y="231979"/>
            <a:ext cx="987638" cy="1140051"/>
          </a:xfrm>
          <a:prstGeom prst="rect">
            <a:avLst/>
          </a:prstGeom>
        </p:spPr>
      </p:pic>
      <p:pic>
        <p:nvPicPr>
          <p:cNvPr id="12" name="Picture 11">
            <a:extLst>
              <a:ext uri="{FF2B5EF4-FFF2-40B4-BE49-F238E27FC236}">
                <a16:creationId xmlns:a16="http://schemas.microsoft.com/office/drawing/2014/main" id="{DB9516FB-2ADA-7876-DB09-C7DC6FA2F667}"/>
              </a:ext>
            </a:extLst>
          </p:cNvPr>
          <p:cNvPicPr>
            <a:picLocks noChangeAspect="1"/>
          </p:cNvPicPr>
          <p:nvPr/>
        </p:nvPicPr>
        <p:blipFill>
          <a:blip r:embed="rId4"/>
          <a:stretch>
            <a:fillRect/>
          </a:stretch>
        </p:blipFill>
        <p:spPr>
          <a:xfrm>
            <a:off x="7773503" y="1801238"/>
            <a:ext cx="4103281" cy="4759225"/>
          </a:xfrm>
          <a:prstGeom prst="rect">
            <a:avLst/>
          </a:prstGeom>
        </p:spPr>
      </p:pic>
    </p:spTree>
    <p:extLst>
      <p:ext uri="{BB962C8B-B14F-4D97-AF65-F5344CB8AC3E}">
        <p14:creationId xmlns:p14="http://schemas.microsoft.com/office/powerpoint/2010/main" val="317785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8979" y="1752600"/>
            <a:ext cx="11123421" cy="2088519"/>
          </a:xfrm>
          <a:prstGeom prst="rect">
            <a:avLst/>
          </a:prstGeom>
        </p:spPr>
        <p:txBody>
          <a:bodyPr vert="horz" wrap="square" lIns="0" tIns="55244" rIns="0" bIns="0" rtlCol="0">
            <a:spAutoFit/>
          </a:bodyPr>
          <a:lstStyle/>
          <a:p>
            <a:pPr>
              <a:lnSpc>
                <a:spcPct val="150000"/>
              </a:lnSpc>
            </a:pPr>
            <a:r>
              <a:rPr lang="en-AU" sz="1800" dirty="0">
                <a:effectLst/>
                <a:latin typeface="Arial" panose="020B0604020202020204" pitchFamily="34" charset="0"/>
                <a:ea typeface="Calibri" panose="020F0502020204030204" pitchFamily="34" charset="0"/>
                <a:cs typeface="Arial" panose="020B0604020202020204" pitchFamily="34" charset="0"/>
              </a:rPr>
              <a:t>The school site is wheelchair accessible and there are changing facilities and accessible toilets.  All children have the right to access class wherever it is safe for them to do so.  For those children with additional needs, alternative provision can be made, for example, additional adult support, alternative travel arrangements, or alternative arrangements for the administration of medicines. For further information on accessibility please see our separate Accessibility Plan.</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1666494" y="373904"/>
            <a:ext cx="8229600" cy="1224053"/>
          </a:xfrm>
          <a:prstGeom prst="rect">
            <a:avLst/>
          </a:prstGeom>
          <a:solidFill>
            <a:srgbClr val="DBDBDB"/>
          </a:solidFill>
          <a:ln w="76200">
            <a:solidFill>
              <a:srgbClr val="000000"/>
            </a:solidFill>
          </a:ln>
        </p:spPr>
        <p:txBody>
          <a:bodyPr vert="horz" wrap="square" lIns="0" tIns="18415" rIns="0" bIns="0" rtlCol="0">
            <a:spAutoFit/>
          </a:bodyPr>
          <a:lstStyle/>
          <a:p>
            <a:pPr marL="2582545" marR="1010285" indent="-1561465">
              <a:lnSpc>
                <a:spcPts val="4650"/>
              </a:lnSpc>
              <a:spcBef>
                <a:spcPts val="145"/>
              </a:spcBef>
            </a:pPr>
            <a:r>
              <a:rPr sz="4300" dirty="0">
                <a:latin typeface="Sassoon Infant Std" panose="020B0503020103030203" pitchFamily="34" charset="0"/>
              </a:rPr>
              <a:t>How</a:t>
            </a:r>
            <a:r>
              <a:rPr sz="4300" spc="-95" dirty="0">
                <a:latin typeface="Sassoon Infant Std" panose="020B0503020103030203" pitchFamily="34" charset="0"/>
              </a:rPr>
              <a:t> </a:t>
            </a:r>
            <a:r>
              <a:rPr sz="4300" dirty="0">
                <a:latin typeface="Sassoon Infant Std" panose="020B0503020103030203" pitchFamily="34" charset="0"/>
              </a:rPr>
              <a:t>accessible</a:t>
            </a:r>
            <a:r>
              <a:rPr sz="4300" spc="-70" dirty="0">
                <a:latin typeface="Sassoon Infant Std" panose="020B0503020103030203" pitchFamily="34" charset="0"/>
              </a:rPr>
              <a:t> </a:t>
            </a:r>
            <a:r>
              <a:rPr sz="4300" dirty="0">
                <a:latin typeface="Sassoon Infant Std" panose="020B0503020103030203" pitchFamily="34" charset="0"/>
              </a:rPr>
              <a:t>is</a:t>
            </a:r>
            <a:r>
              <a:rPr sz="4300" spc="-75" dirty="0">
                <a:latin typeface="Sassoon Infant Std" panose="020B0503020103030203" pitchFamily="34" charset="0"/>
              </a:rPr>
              <a:t> </a:t>
            </a:r>
            <a:r>
              <a:rPr sz="4300" dirty="0">
                <a:latin typeface="Sassoon Infant Std" panose="020B0503020103030203" pitchFamily="34" charset="0"/>
              </a:rPr>
              <a:t>the</a:t>
            </a:r>
            <a:r>
              <a:rPr sz="4300" spc="-65" dirty="0">
                <a:latin typeface="Sassoon Infant Std" panose="020B0503020103030203" pitchFamily="34" charset="0"/>
              </a:rPr>
              <a:t> </a:t>
            </a:r>
            <a:r>
              <a:rPr sz="4300" spc="-10" dirty="0">
                <a:latin typeface="Sassoon Infant Std" panose="020B0503020103030203" pitchFamily="34" charset="0"/>
              </a:rPr>
              <a:t>school</a:t>
            </a:r>
            <a:r>
              <a:rPr lang="en-GB" sz="4300" spc="-10" dirty="0">
                <a:latin typeface="Sassoon Infant Std" panose="020B0503020103030203" pitchFamily="34" charset="0"/>
              </a:rPr>
              <a:t> </a:t>
            </a:r>
            <a:r>
              <a:rPr sz="4300" spc="-10" dirty="0">
                <a:latin typeface="Sassoon Infant Std" panose="020B0503020103030203" pitchFamily="34" charset="0"/>
              </a:rPr>
              <a:t>environment?</a:t>
            </a:r>
            <a:endParaRPr sz="4300" dirty="0">
              <a:latin typeface="Sassoon Infant Std" panose="020B0503020103030203" pitchFamily="34" charset="0"/>
            </a:endParaRPr>
          </a:p>
        </p:txBody>
      </p:sp>
      <p:pic>
        <p:nvPicPr>
          <p:cNvPr id="4" name="object 4"/>
          <p:cNvPicPr/>
          <p:nvPr/>
        </p:nvPicPr>
        <p:blipFill>
          <a:blip r:embed="rId2" cstate="print"/>
          <a:stretch>
            <a:fillRect/>
          </a:stretch>
        </p:blipFill>
        <p:spPr>
          <a:xfrm>
            <a:off x="1143000" y="5172767"/>
            <a:ext cx="4247388" cy="1359408"/>
          </a:xfrm>
          <a:prstGeom prst="rect">
            <a:avLst/>
          </a:prstGeom>
        </p:spPr>
      </p:pic>
      <p:pic>
        <p:nvPicPr>
          <p:cNvPr id="6" name="Picture 5">
            <a:extLst>
              <a:ext uri="{FF2B5EF4-FFF2-40B4-BE49-F238E27FC236}">
                <a16:creationId xmlns:a16="http://schemas.microsoft.com/office/drawing/2014/main" id="{747C559B-1F04-4FA6-F9E1-B7DA8F8290EE}"/>
              </a:ext>
            </a:extLst>
          </p:cNvPr>
          <p:cNvPicPr>
            <a:picLocks noChangeAspect="1"/>
          </p:cNvPicPr>
          <p:nvPr/>
        </p:nvPicPr>
        <p:blipFill>
          <a:blip r:embed="rId3"/>
          <a:stretch>
            <a:fillRect/>
          </a:stretch>
        </p:blipFill>
        <p:spPr>
          <a:xfrm>
            <a:off x="10134600" y="332310"/>
            <a:ext cx="1680705" cy="1143430"/>
          </a:xfrm>
          <a:prstGeom prst="rect">
            <a:avLst/>
          </a:prstGeom>
        </p:spPr>
      </p:pic>
      <p:pic>
        <p:nvPicPr>
          <p:cNvPr id="8" name="Picture 7">
            <a:extLst>
              <a:ext uri="{FF2B5EF4-FFF2-40B4-BE49-F238E27FC236}">
                <a16:creationId xmlns:a16="http://schemas.microsoft.com/office/drawing/2014/main" id="{930D84C3-72E4-01AA-3CFE-C78FFF385926}"/>
              </a:ext>
            </a:extLst>
          </p:cNvPr>
          <p:cNvPicPr>
            <a:picLocks noChangeAspect="1"/>
          </p:cNvPicPr>
          <p:nvPr/>
        </p:nvPicPr>
        <p:blipFill>
          <a:blip r:embed="rId4"/>
          <a:stretch>
            <a:fillRect/>
          </a:stretch>
        </p:blipFill>
        <p:spPr>
          <a:xfrm>
            <a:off x="435637" y="371547"/>
            <a:ext cx="987638" cy="1140051"/>
          </a:xfrm>
          <a:prstGeom prst="rect">
            <a:avLst/>
          </a:prstGeom>
        </p:spPr>
      </p:pic>
      <p:pic>
        <p:nvPicPr>
          <p:cNvPr id="9" name="Picture 8" descr="A gated driveway with a building in the background&#10;&#10;Description automatically generated">
            <a:extLst>
              <a:ext uri="{FF2B5EF4-FFF2-40B4-BE49-F238E27FC236}">
                <a16:creationId xmlns:a16="http://schemas.microsoft.com/office/drawing/2014/main" id="{72D462ED-9D46-3517-B39A-7AE460428A5F}"/>
              </a:ext>
            </a:extLst>
          </p:cNvPr>
          <p:cNvPicPr>
            <a:picLocks noChangeAspect="1"/>
          </p:cNvPicPr>
          <p:nvPr/>
        </p:nvPicPr>
        <p:blipFill>
          <a:blip r:embed="rId5"/>
          <a:stretch>
            <a:fillRect/>
          </a:stretch>
        </p:blipFill>
        <p:spPr>
          <a:xfrm>
            <a:off x="6934200" y="3581400"/>
            <a:ext cx="3505200" cy="318061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26B44D-90FC-1347-AC1F-AA4C4387DAE4}"/>
              </a:ext>
            </a:extLst>
          </p:cNvPr>
          <p:cNvPicPr>
            <a:picLocks noChangeAspect="1"/>
          </p:cNvPicPr>
          <p:nvPr/>
        </p:nvPicPr>
        <p:blipFill>
          <a:blip r:embed="rId2"/>
          <a:stretch>
            <a:fillRect/>
          </a:stretch>
        </p:blipFill>
        <p:spPr>
          <a:xfrm>
            <a:off x="10210800" y="262251"/>
            <a:ext cx="1680705" cy="1143430"/>
          </a:xfrm>
          <a:prstGeom prst="rect">
            <a:avLst/>
          </a:prstGeom>
        </p:spPr>
      </p:pic>
      <p:sp>
        <p:nvSpPr>
          <p:cNvPr id="11" name="object 4">
            <a:extLst>
              <a:ext uri="{FF2B5EF4-FFF2-40B4-BE49-F238E27FC236}">
                <a16:creationId xmlns:a16="http://schemas.microsoft.com/office/drawing/2014/main" id="{F7B4F8D8-A9FD-109C-ACCE-B13412DD47AB}"/>
              </a:ext>
            </a:extLst>
          </p:cNvPr>
          <p:cNvSpPr txBox="1"/>
          <p:nvPr/>
        </p:nvSpPr>
        <p:spPr>
          <a:xfrm>
            <a:off x="1295400" y="306214"/>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lang="en-GB" sz="3600" dirty="0">
                <a:latin typeface="Sassoon Infant Std" panose="020B0503020103030203" pitchFamily="34" charset="0"/>
              </a:rPr>
              <a:t>How</a:t>
            </a:r>
            <a:r>
              <a:rPr lang="en-GB" sz="3600" spc="-20" dirty="0">
                <a:latin typeface="Sassoon Infant Std" panose="020B0503020103030203" pitchFamily="34" charset="0"/>
              </a:rPr>
              <a:t> </a:t>
            </a:r>
            <a:r>
              <a:rPr lang="en-GB" sz="3600" dirty="0">
                <a:latin typeface="Sassoon Infant Std" panose="020B0503020103030203" pitchFamily="34" charset="0"/>
              </a:rPr>
              <a:t>will</a:t>
            </a:r>
            <a:r>
              <a:rPr lang="en-GB" sz="3600" spc="-25" dirty="0">
                <a:latin typeface="Sassoon Infant Std" panose="020B0503020103030203" pitchFamily="34" charset="0"/>
              </a:rPr>
              <a:t> </a:t>
            </a:r>
            <a:r>
              <a:rPr lang="en-GB" sz="3600" dirty="0">
                <a:latin typeface="Sassoon Infant Std" panose="020B0503020103030203" pitchFamily="34" charset="0"/>
              </a:rPr>
              <a:t>my</a:t>
            </a:r>
            <a:r>
              <a:rPr lang="en-GB" sz="3600" spc="-10" dirty="0">
                <a:latin typeface="Sassoon Infant Std" panose="020B0503020103030203" pitchFamily="34" charset="0"/>
              </a:rPr>
              <a:t> </a:t>
            </a:r>
            <a:r>
              <a:rPr lang="en-GB" sz="3600" dirty="0">
                <a:latin typeface="Sassoon Infant Std" panose="020B0503020103030203" pitchFamily="34" charset="0"/>
              </a:rPr>
              <a:t>child</a:t>
            </a:r>
            <a:r>
              <a:rPr lang="en-GB" sz="3600" spc="-30" dirty="0">
                <a:latin typeface="Sassoon Infant Std" panose="020B0503020103030203" pitchFamily="34" charset="0"/>
              </a:rPr>
              <a:t> </a:t>
            </a:r>
            <a:r>
              <a:rPr lang="en-GB" sz="3600" dirty="0">
                <a:latin typeface="Sassoon Infant Std" panose="020B0503020103030203" pitchFamily="34" charset="0"/>
              </a:rPr>
              <a:t>be</a:t>
            </a:r>
            <a:r>
              <a:rPr lang="en-GB" sz="3600" spc="-15" dirty="0">
                <a:latin typeface="Sassoon Infant Std" panose="020B0503020103030203" pitchFamily="34" charset="0"/>
              </a:rPr>
              <a:t> </a:t>
            </a:r>
            <a:r>
              <a:rPr lang="en-GB" sz="3600" dirty="0">
                <a:latin typeface="Sassoon Infant Std" panose="020B0503020103030203" pitchFamily="34" charset="0"/>
              </a:rPr>
              <a:t>included</a:t>
            </a:r>
            <a:r>
              <a:rPr lang="en-GB" sz="3600" spc="-30" dirty="0">
                <a:latin typeface="Sassoon Infant Std" panose="020B0503020103030203" pitchFamily="34" charset="0"/>
              </a:rPr>
              <a:t> </a:t>
            </a:r>
            <a:r>
              <a:rPr lang="en-GB" sz="3600" spc="-25" dirty="0">
                <a:latin typeface="Sassoon Infant Std" panose="020B0503020103030203" pitchFamily="34" charset="0"/>
              </a:rPr>
              <a:t>in </a:t>
            </a:r>
            <a:r>
              <a:rPr lang="en-GB" sz="3600" dirty="0">
                <a:latin typeface="Sassoon Infant Std" panose="020B0503020103030203" pitchFamily="34" charset="0"/>
              </a:rPr>
              <a:t>activities</a:t>
            </a:r>
            <a:r>
              <a:rPr lang="en-GB" sz="3600" spc="-55" dirty="0">
                <a:latin typeface="Sassoon Infant Std" panose="020B0503020103030203" pitchFamily="34" charset="0"/>
              </a:rPr>
              <a:t> </a:t>
            </a:r>
            <a:r>
              <a:rPr lang="en-GB" sz="3600" dirty="0">
                <a:latin typeface="Sassoon Infant Std" panose="020B0503020103030203" pitchFamily="34" charset="0"/>
              </a:rPr>
              <a:t>outside</a:t>
            </a:r>
            <a:r>
              <a:rPr lang="en-GB" sz="3600" spc="-55" dirty="0">
                <a:latin typeface="Sassoon Infant Std" panose="020B0503020103030203" pitchFamily="34" charset="0"/>
              </a:rPr>
              <a:t> </a:t>
            </a:r>
            <a:r>
              <a:rPr lang="en-GB" sz="3600" dirty="0">
                <a:latin typeface="Sassoon Infant Std" panose="020B0503020103030203" pitchFamily="34" charset="0"/>
              </a:rPr>
              <a:t>of</a:t>
            </a:r>
            <a:r>
              <a:rPr lang="en-GB" sz="3600" spc="-65" dirty="0">
                <a:latin typeface="Sassoon Infant Std" panose="020B0503020103030203" pitchFamily="34" charset="0"/>
              </a:rPr>
              <a:t> </a:t>
            </a:r>
            <a:r>
              <a:rPr lang="en-GB" sz="3600" spc="-25" dirty="0">
                <a:latin typeface="Sassoon Infant Std" panose="020B0503020103030203" pitchFamily="34" charset="0"/>
              </a:rPr>
              <a:t>the </a:t>
            </a:r>
            <a:r>
              <a:rPr lang="en-GB" sz="3600" spc="-10" dirty="0">
                <a:latin typeface="Sassoon Infant Std" panose="020B0503020103030203" pitchFamily="34" charset="0"/>
              </a:rPr>
              <a:t>classroom?</a:t>
            </a:r>
            <a:endParaRPr sz="3600" dirty="0">
              <a:latin typeface="Sassoon Infant Std" panose="020B0503020103030203" pitchFamily="34" charset="0"/>
              <a:cs typeface="Calibri Light"/>
            </a:endParaRPr>
          </a:p>
        </p:txBody>
      </p:sp>
      <p:pic>
        <p:nvPicPr>
          <p:cNvPr id="2" name="Picture 1">
            <a:extLst>
              <a:ext uri="{FF2B5EF4-FFF2-40B4-BE49-F238E27FC236}">
                <a16:creationId xmlns:a16="http://schemas.microsoft.com/office/drawing/2014/main" id="{892A28F1-3E57-7AFC-9A55-B13C3720EA28}"/>
              </a:ext>
            </a:extLst>
          </p:cNvPr>
          <p:cNvPicPr>
            <a:picLocks noChangeAspect="1"/>
          </p:cNvPicPr>
          <p:nvPr/>
        </p:nvPicPr>
        <p:blipFill>
          <a:blip r:embed="rId3"/>
          <a:stretch>
            <a:fillRect/>
          </a:stretch>
        </p:blipFill>
        <p:spPr>
          <a:xfrm>
            <a:off x="204257" y="262251"/>
            <a:ext cx="987638" cy="1140051"/>
          </a:xfrm>
          <a:prstGeom prst="rect">
            <a:avLst/>
          </a:prstGeom>
        </p:spPr>
      </p:pic>
      <p:graphicFrame>
        <p:nvGraphicFramePr>
          <p:cNvPr id="13" name="object 3">
            <a:extLst>
              <a:ext uri="{FF2B5EF4-FFF2-40B4-BE49-F238E27FC236}">
                <a16:creationId xmlns:a16="http://schemas.microsoft.com/office/drawing/2014/main" id="{CD59BDF2-FE24-BD64-8AAE-66F9FCCC7E1A}"/>
              </a:ext>
            </a:extLst>
          </p:cNvPr>
          <p:cNvGraphicFramePr/>
          <p:nvPr>
            <p:extLst>
              <p:ext uri="{D42A27DB-BD31-4B8C-83A1-F6EECF244321}">
                <p14:modId xmlns:p14="http://schemas.microsoft.com/office/powerpoint/2010/main" val="3441880746"/>
              </p:ext>
            </p:extLst>
          </p:nvPr>
        </p:nvGraphicFramePr>
        <p:xfrm>
          <a:off x="3657600" y="1229896"/>
          <a:ext cx="8111282" cy="3330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1F402AD-E1E9-E21C-69D7-CA1672D747C2}"/>
              </a:ext>
            </a:extLst>
          </p:cNvPr>
          <p:cNvPicPr>
            <a:picLocks noChangeAspect="1"/>
          </p:cNvPicPr>
          <p:nvPr/>
        </p:nvPicPr>
        <p:blipFill>
          <a:blip r:embed="rId9"/>
          <a:stretch>
            <a:fillRect/>
          </a:stretch>
        </p:blipFill>
        <p:spPr>
          <a:xfrm>
            <a:off x="303363" y="1599128"/>
            <a:ext cx="2820837" cy="2527790"/>
          </a:xfrm>
          <a:prstGeom prst="rect">
            <a:avLst/>
          </a:prstGeom>
        </p:spPr>
      </p:pic>
      <p:pic>
        <p:nvPicPr>
          <p:cNvPr id="7" name="Picture 6">
            <a:extLst>
              <a:ext uri="{FF2B5EF4-FFF2-40B4-BE49-F238E27FC236}">
                <a16:creationId xmlns:a16="http://schemas.microsoft.com/office/drawing/2014/main" id="{D4095AE2-9AB5-4927-D93C-A4F3F717C821}"/>
              </a:ext>
            </a:extLst>
          </p:cNvPr>
          <p:cNvPicPr>
            <a:picLocks noChangeAspect="1"/>
          </p:cNvPicPr>
          <p:nvPr/>
        </p:nvPicPr>
        <p:blipFill>
          <a:blip r:embed="rId10"/>
          <a:stretch>
            <a:fillRect/>
          </a:stretch>
        </p:blipFill>
        <p:spPr>
          <a:xfrm>
            <a:off x="303363" y="4362069"/>
            <a:ext cx="2820837" cy="2324694"/>
          </a:xfrm>
          <a:prstGeom prst="rect">
            <a:avLst/>
          </a:prstGeom>
        </p:spPr>
      </p:pic>
      <p:pic>
        <p:nvPicPr>
          <p:cNvPr id="9" name="Picture 8">
            <a:extLst>
              <a:ext uri="{FF2B5EF4-FFF2-40B4-BE49-F238E27FC236}">
                <a16:creationId xmlns:a16="http://schemas.microsoft.com/office/drawing/2014/main" id="{14A7DA42-9FFA-A702-6412-A4D712CF7D64}"/>
              </a:ext>
            </a:extLst>
          </p:cNvPr>
          <p:cNvPicPr>
            <a:picLocks noChangeAspect="1"/>
          </p:cNvPicPr>
          <p:nvPr/>
        </p:nvPicPr>
        <p:blipFill>
          <a:blip r:embed="rId11"/>
          <a:stretch>
            <a:fillRect/>
          </a:stretch>
        </p:blipFill>
        <p:spPr>
          <a:xfrm>
            <a:off x="3512942" y="4441337"/>
            <a:ext cx="2049657" cy="2266511"/>
          </a:xfrm>
          <a:prstGeom prst="rect">
            <a:avLst/>
          </a:prstGeom>
        </p:spPr>
      </p:pic>
      <p:pic>
        <p:nvPicPr>
          <p:cNvPr id="15" name="Picture 14">
            <a:extLst>
              <a:ext uri="{FF2B5EF4-FFF2-40B4-BE49-F238E27FC236}">
                <a16:creationId xmlns:a16="http://schemas.microsoft.com/office/drawing/2014/main" id="{FB073C7E-AC7A-5BF2-A78A-A565BE30ADD1}"/>
              </a:ext>
            </a:extLst>
          </p:cNvPr>
          <p:cNvPicPr>
            <a:picLocks noChangeAspect="1"/>
          </p:cNvPicPr>
          <p:nvPr/>
        </p:nvPicPr>
        <p:blipFill>
          <a:blip r:embed="rId12"/>
          <a:stretch>
            <a:fillRect/>
          </a:stretch>
        </p:blipFill>
        <p:spPr>
          <a:xfrm>
            <a:off x="9162138" y="4485302"/>
            <a:ext cx="2944758" cy="2110447"/>
          </a:xfrm>
          <a:prstGeom prst="rect">
            <a:avLst/>
          </a:prstGeom>
        </p:spPr>
      </p:pic>
      <p:pic>
        <p:nvPicPr>
          <p:cNvPr id="5" name="Picture 4">
            <a:extLst>
              <a:ext uri="{FF2B5EF4-FFF2-40B4-BE49-F238E27FC236}">
                <a16:creationId xmlns:a16="http://schemas.microsoft.com/office/drawing/2014/main" id="{D406D222-4B11-A230-E5BC-E0A367601E10}"/>
              </a:ext>
            </a:extLst>
          </p:cNvPr>
          <p:cNvPicPr>
            <a:picLocks noChangeAspect="1"/>
          </p:cNvPicPr>
          <p:nvPr/>
        </p:nvPicPr>
        <p:blipFill>
          <a:blip r:embed="rId13"/>
          <a:stretch>
            <a:fillRect/>
          </a:stretch>
        </p:blipFill>
        <p:spPr>
          <a:xfrm>
            <a:off x="6096000" y="4411755"/>
            <a:ext cx="2620688" cy="22041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0600" y="2514600"/>
            <a:ext cx="3962400" cy="2725683"/>
          </a:xfrm>
          <a:prstGeom prst="rect">
            <a:avLst/>
          </a:prstGeom>
        </p:spPr>
        <p:txBody>
          <a:bodyPr vert="horz" wrap="square" lIns="0" tIns="75565" rIns="0" bIns="0" rtlCol="0">
            <a:spAutoFit/>
          </a:bodyPr>
          <a:lstStyle/>
          <a:p>
            <a:pPr marL="12700">
              <a:lnSpc>
                <a:spcPct val="100000"/>
              </a:lnSpc>
              <a:spcBef>
                <a:spcPts val="595"/>
              </a:spcBef>
            </a:pPr>
            <a:r>
              <a:rPr lang="en-GB" b="1" dirty="0">
                <a:latin typeface="Arial" panose="020B0604020202020204" pitchFamily="34" charset="0"/>
                <a:cs typeface="Arial" panose="020B0604020202020204" pitchFamily="34" charset="0"/>
              </a:rPr>
              <a:t>For parents/carers</a:t>
            </a:r>
          </a:p>
          <a:p>
            <a:pPr marL="298450" indent="-285750">
              <a:lnSpc>
                <a:spcPct val="100000"/>
              </a:lnSpc>
              <a:spcBef>
                <a:spcPts val="495"/>
              </a:spcBef>
              <a:buFont typeface="Arial" panose="020B0604020202020204" pitchFamily="34" charset="0"/>
              <a:buChar char="•"/>
            </a:pPr>
            <a:r>
              <a:rPr lang="en-GB" dirty="0">
                <a:latin typeface="Arial" panose="020B0604020202020204" pitchFamily="34" charset="0"/>
                <a:cs typeface="Arial" panose="020B0604020202020204" pitchFamily="34" charset="0"/>
              </a:rPr>
              <a:t>Parent </a:t>
            </a:r>
            <a:r>
              <a:rPr dirty="0">
                <a:latin typeface="Arial" panose="020B0604020202020204" pitchFamily="34" charset="0"/>
                <a:cs typeface="Arial" panose="020B0604020202020204" pitchFamily="34" charset="0"/>
              </a:rPr>
              <a:t>meetings</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with</a:t>
            </a:r>
            <a:r>
              <a:rPr spc="-3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class</a:t>
            </a:r>
            <a:r>
              <a:rPr spc="-3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teachers</a:t>
            </a:r>
            <a:r>
              <a:rPr lang="en-GB" spc="-10" dirty="0">
                <a:latin typeface="Arial" panose="020B0604020202020204" pitchFamily="34" charset="0"/>
                <a:cs typeface="Arial" panose="020B0604020202020204" pitchFamily="34" charset="0"/>
              </a:rPr>
              <a:t> and SENDCo if appropriate </a:t>
            </a:r>
            <a:endParaRPr dirty="0">
              <a:latin typeface="Arial" panose="020B0604020202020204" pitchFamily="34" charset="0"/>
              <a:cs typeface="Arial" panose="020B0604020202020204" pitchFamily="34" charset="0"/>
            </a:endParaRPr>
          </a:p>
          <a:p>
            <a:pPr marL="298450" marR="5080" indent="-285750">
              <a:lnSpc>
                <a:spcPct val="129299"/>
              </a:lnSpc>
              <a:spcBef>
                <a:spcPts val="10"/>
              </a:spcBef>
              <a:buFont typeface="Arial" panose="020B0604020202020204" pitchFamily="34" charset="0"/>
              <a:buChar char="•"/>
            </a:pPr>
            <a:r>
              <a:rPr dirty="0">
                <a:latin typeface="Arial" panose="020B0604020202020204" pitchFamily="34" charset="0"/>
                <a:cs typeface="Arial" panose="020B0604020202020204" pitchFamily="34" charset="0"/>
              </a:rPr>
              <a:t>Home</a:t>
            </a:r>
            <a:r>
              <a:rPr spc="-1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visit</a:t>
            </a:r>
            <a:r>
              <a:rPr lang="en-GB"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a:t>
            </a:r>
            <a:r>
              <a:rPr lang="en-GB" spc="-1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reception</a:t>
            </a:r>
            <a:r>
              <a:rPr spc="-3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pupils</a:t>
            </a:r>
            <a:r>
              <a:rPr lang="en-GB" spc="-10" dirty="0">
                <a:latin typeface="Arial" panose="020B0604020202020204" pitchFamily="34" charset="0"/>
                <a:cs typeface="Arial" panose="020B0604020202020204" pitchFamily="34" charset="0"/>
              </a:rPr>
              <a:t> only as part of transition</a:t>
            </a:r>
            <a:r>
              <a:rPr spc="-10" dirty="0">
                <a:latin typeface="Arial" panose="020B0604020202020204" pitchFamily="34" charset="0"/>
                <a:cs typeface="Arial" panose="020B0604020202020204" pitchFamily="34" charset="0"/>
              </a:rPr>
              <a:t> </a:t>
            </a:r>
            <a:endParaRPr lang="en-GB" spc="-10" dirty="0">
              <a:latin typeface="Arial" panose="020B0604020202020204" pitchFamily="34" charset="0"/>
              <a:cs typeface="Arial" panose="020B0604020202020204" pitchFamily="34" charset="0"/>
            </a:endParaRPr>
          </a:p>
          <a:p>
            <a:pPr marL="298450" marR="5080" indent="-285750">
              <a:lnSpc>
                <a:spcPct val="129299"/>
              </a:lnSpc>
              <a:spcBef>
                <a:spcPts val="10"/>
              </a:spcBef>
              <a:buFont typeface="Arial" panose="020B0604020202020204" pitchFamily="34" charset="0"/>
              <a:buChar char="•"/>
            </a:pPr>
            <a:r>
              <a:rPr dirty="0">
                <a:latin typeface="Arial" panose="020B0604020202020204" pitchFamily="34" charset="0"/>
                <a:cs typeface="Arial" panose="020B0604020202020204" pitchFamily="34" charset="0"/>
              </a:rPr>
              <a:t>Phone</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calls</a:t>
            </a:r>
            <a:r>
              <a:rPr spc="-20" dirty="0">
                <a:latin typeface="Arial" panose="020B0604020202020204" pitchFamily="34" charset="0"/>
                <a:cs typeface="Arial" panose="020B0604020202020204" pitchFamily="34" charset="0"/>
              </a:rPr>
              <a:t> home</a:t>
            </a:r>
            <a:endParaRPr dirty="0">
              <a:latin typeface="Arial" panose="020B0604020202020204" pitchFamily="34" charset="0"/>
              <a:cs typeface="Arial" panose="020B0604020202020204" pitchFamily="34" charset="0"/>
            </a:endParaRPr>
          </a:p>
          <a:p>
            <a:pPr marL="298450" indent="-285750">
              <a:lnSpc>
                <a:spcPct val="100000"/>
              </a:lnSpc>
              <a:spcBef>
                <a:spcPts val="495"/>
              </a:spcBef>
              <a:buFont typeface="Arial" panose="020B0604020202020204" pitchFamily="34" charset="0"/>
              <a:buChar char="•"/>
            </a:pPr>
            <a:r>
              <a:rPr dirty="0">
                <a:latin typeface="Arial" panose="020B0604020202020204" pitchFamily="34" charset="0"/>
                <a:cs typeface="Arial" panose="020B0604020202020204" pitchFamily="34" charset="0"/>
              </a:rPr>
              <a:t>Open</a:t>
            </a:r>
            <a:r>
              <a:rPr spc="-2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door</a:t>
            </a:r>
            <a:r>
              <a:rPr spc="-2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policy</a:t>
            </a:r>
            <a:endParaRPr lang="en-GB" spc="-10" dirty="0">
              <a:latin typeface="Arial" panose="020B0604020202020204" pitchFamily="34" charset="0"/>
              <a:cs typeface="Arial" panose="020B0604020202020204" pitchFamily="34" charset="0"/>
            </a:endParaRPr>
          </a:p>
          <a:p>
            <a:pPr marL="298450" indent="-285750">
              <a:lnSpc>
                <a:spcPct val="100000"/>
              </a:lnSpc>
              <a:spcBef>
                <a:spcPts val="495"/>
              </a:spcBef>
              <a:buFont typeface="Arial" panose="020B0604020202020204" pitchFamily="34" charset="0"/>
              <a:buChar char="•"/>
            </a:pPr>
            <a:r>
              <a:rPr lang="en-GB" spc="-10" dirty="0">
                <a:latin typeface="Arial" panose="020B0604020202020204" pitchFamily="34" charset="0"/>
                <a:cs typeface="Arial" panose="020B0604020202020204" pitchFamily="34" charset="0"/>
              </a:rPr>
              <a:t>EHCP annual reviews</a:t>
            </a:r>
            <a:endParaRPr dirty="0">
              <a:latin typeface="Arial" panose="020B0604020202020204" pitchFamily="34" charset="0"/>
              <a:cs typeface="Arial" panose="020B0604020202020204" pitchFamily="34" charset="0"/>
            </a:endParaRPr>
          </a:p>
        </p:txBody>
      </p:sp>
      <p:sp>
        <p:nvSpPr>
          <p:cNvPr id="4" name="object 4"/>
          <p:cNvSpPr txBox="1"/>
          <p:nvPr/>
        </p:nvSpPr>
        <p:spPr>
          <a:xfrm>
            <a:off x="1334442" y="234866"/>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sz="3600" b="0" dirty="0">
                <a:latin typeface="Sassoon Infant Std" panose="020B0503020103030203" pitchFamily="34" charset="0"/>
                <a:cs typeface="Calibri Light"/>
              </a:rPr>
              <a:t>How</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will</a:t>
            </a:r>
            <a:r>
              <a:rPr sz="3600" b="0" spc="-65" dirty="0">
                <a:latin typeface="Sassoon Infant Std" panose="020B0503020103030203" pitchFamily="34" charset="0"/>
                <a:cs typeface="Calibri Light"/>
              </a:rPr>
              <a:t> </a:t>
            </a:r>
            <a:r>
              <a:rPr lang="en-GB" sz="3600" b="0" spc="-65" dirty="0">
                <a:latin typeface="Sassoon Infant Std" panose="020B0503020103030203" pitchFamily="34" charset="0"/>
                <a:cs typeface="Calibri Light"/>
              </a:rPr>
              <a:t>my child and </a:t>
            </a:r>
            <a:r>
              <a:rPr sz="3600" b="0" dirty="0">
                <a:latin typeface="Sassoon Infant Std" panose="020B0503020103030203" pitchFamily="34" charset="0"/>
                <a:cs typeface="Calibri Light"/>
              </a:rPr>
              <a:t>I</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be</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involved</a:t>
            </a:r>
            <a:r>
              <a:rPr sz="3600" b="0" spc="-70" dirty="0">
                <a:latin typeface="Sassoon Infant Std" panose="020B0503020103030203" pitchFamily="34" charset="0"/>
                <a:cs typeface="Calibri Light"/>
              </a:rPr>
              <a:t> </a:t>
            </a:r>
            <a:r>
              <a:rPr sz="3600" b="0" dirty="0">
                <a:latin typeface="Sassoon Infant Std" panose="020B0503020103030203" pitchFamily="34" charset="0"/>
                <a:cs typeface="Calibri Light"/>
              </a:rPr>
              <a:t>in</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decision</a:t>
            </a:r>
            <a:r>
              <a:rPr sz="3600" b="0" spc="-90"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making</a:t>
            </a:r>
            <a:r>
              <a:rPr lang="en-GB" sz="3600" spc="-10" dirty="0">
                <a:latin typeface="Sassoon Infant Std" panose="020B0503020103030203" pitchFamily="34" charset="0"/>
                <a:cs typeface="Calibri Light"/>
              </a:rPr>
              <a:t> </a:t>
            </a:r>
            <a:r>
              <a:rPr sz="3600" b="0" dirty="0">
                <a:latin typeface="Sassoon Infant Std" panose="020B0503020103030203" pitchFamily="34" charset="0"/>
                <a:cs typeface="Calibri Light"/>
              </a:rPr>
              <a:t>and</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planning</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for</a:t>
            </a:r>
            <a:r>
              <a:rPr sz="3600" b="0" spc="-110" dirty="0">
                <a:latin typeface="Sassoon Infant Std" panose="020B0503020103030203" pitchFamily="34" charset="0"/>
                <a:cs typeface="Calibri Light"/>
              </a:rPr>
              <a:t> </a:t>
            </a:r>
            <a:r>
              <a:rPr lang="en-GB" sz="3600" b="0" spc="-30" dirty="0">
                <a:latin typeface="Sassoon Infant Std" panose="020B0503020103030203" pitchFamily="34" charset="0"/>
                <a:cs typeface="Calibri Light"/>
              </a:rPr>
              <a:t>their</a:t>
            </a:r>
            <a:r>
              <a:rPr sz="3600" b="0" spc="-125"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education?</a:t>
            </a:r>
            <a:endParaRPr sz="3600" dirty="0">
              <a:latin typeface="Sassoon Infant Std" panose="020B0503020103030203" pitchFamily="34" charset="0"/>
              <a:cs typeface="Calibri Light"/>
            </a:endParaRPr>
          </a:p>
        </p:txBody>
      </p:sp>
      <p:pic>
        <p:nvPicPr>
          <p:cNvPr id="6" name="Picture 5">
            <a:extLst>
              <a:ext uri="{FF2B5EF4-FFF2-40B4-BE49-F238E27FC236}">
                <a16:creationId xmlns:a16="http://schemas.microsoft.com/office/drawing/2014/main" id="{1F1459DB-AC03-E009-1DCD-6B5EE420B732}"/>
              </a:ext>
            </a:extLst>
          </p:cNvPr>
          <p:cNvPicPr>
            <a:picLocks noChangeAspect="1"/>
          </p:cNvPicPr>
          <p:nvPr/>
        </p:nvPicPr>
        <p:blipFill>
          <a:blip r:embed="rId2"/>
          <a:stretch>
            <a:fillRect/>
          </a:stretch>
        </p:blipFill>
        <p:spPr>
          <a:xfrm>
            <a:off x="10237132" y="196780"/>
            <a:ext cx="1680705" cy="1143430"/>
          </a:xfrm>
          <a:prstGeom prst="rect">
            <a:avLst/>
          </a:prstGeom>
        </p:spPr>
      </p:pic>
      <p:pic>
        <p:nvPicPr>
          <p:cNvPr id="1026" name="Picture 2">
            <a:extLst>
              <a:ext uri="{FF2B5EF4-FFF2-40B4-BE49-F238E27FC236}">
                <a16:creationId xmlns:a16="http://schemas.microsoft.com/office/drawing/2014/main" id="{EC4F8F77-9CA8-B925-BC58-D747C3907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753" y="5284057"/>
            <a:ext cx="2670243" cy="14564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1EC62C-721F-CB1B-52A4-935A6380AFE3}"/>
              </a:ext>
            </a:extLst>
          </p:cNvPr>
          <p:cNvSpPr txBox="1"/>
          <p:nvPr/>
        </p:nvSpPr>
        <p:spPr>
          <a:xfrm>
            <a:off x="5791200" y="4648200"/>
            <a:ext cx="5109705" cy="2132443"/>
          </a:xfrm>
          <a:prstGeom prst="rect">
            <a:avLst/>
          </a:prstGeom>
          <a:noFill/>
        </p:spPr>
        <p:txBody>
          <a:bodyPr wrap="square" lIns="91440" tIns="45720" rIns="91440" bIns="45720" rtlCol="0" anchor="t">
            <a:spAutoFit/>
          </a:bodyPr>
          <a:lstStyle/>
          <a:p>
            <a:pPr>
              <a:lnSpc>
                <a:spcPct val="150000"/>
              </a:lnSpc>
            </a:pPr>
            <a:r>
              <a:rPr lang="en-GB" b="1" dirty="0">
                <a:latin typeface="Arial" panose="020B0604020202020204" pitchFamily="34" charset="0"/>
                <a:cs typeface="Arial" panose="020B0604020202020204" pitchFamily="34" charset="0"/>
              </a:rPr>
              <a:t>For children:</a:t>
            </a:r>
          </a:p>
          <a:p>
            <a:pPr marL="285750" indent="-285750">
              <a:lnSpc>
                <a:spcPct val="150000"/>
              </a:lnSpc>
              <a:buFont typeface="Arial" panose="020B0604020202020204" pitchFamily="34" charset="0"/>
              <a:buChar char="•"/>
            </a:pPr>
            <a:r>
              <a:rPr lang="en-GB" dirty="0">
                <a:latin typeface="Arial"/>
                <a:cs typeface="Arial"/>
              </a:rPr>
              <a:t>Pupil voice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1:1 conversations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Through getting to know your child- we take the holistic approach</a:t>
            </a:r>
          </a:p>
        </p:txBody>
      </p:sp>
      <p:pic>
        <p:nvPicPr>
          <p:cNvPr id="2" name="Picture 1">
            <a:extLst>
              <a:ext uri="{FF2B5EF4-FFF2-40B4-BE49-F238E27FC236}">
                <a16:creationId xmlns:a16="http://schemas.microsoft.com/office/drawing/2014/main" id="{828106EA-5148-E065-0373-0467250D3BE8}"/>
              </a:ext>
            </a:extLst>
          </p:cNvPr>
          <p:cNvPicPr>
            <a:picLocks noChangeAspect="1"/>
          </p:cNvPicPr>
          <p:nvPr/>
        </p:nvPicPr>
        <p:blipFill>
          <a:blip r:embed="rId4"/>
          <a:stretch>
            <a:fillRect/>
          </a:stretch>
        </p:blipFill>
        <p:spPr>
          <a:xfrm>
            <a:off x="152400" y="177378"/>
            <a:ext cx="987638" cy="1140051"/>
          </a:xfrm>
          <a:prstGeom prst="rect">
            <a:avLst/>
          </a:prstGeom>
        </p:spPr>
      </p:pic>
      <p:pic>
        <p:nvPicPr>
          <p:cNvPr id="8" name="Picture 7">
            <a:extLst>
              <a:ext uri="{FF2B5EF4-FFF2-40B4-BE49-F238E27FC236}">
                <a16:creationId xmlns:a16="http://schemas.microsoft.com/office/drawing/2014/main" id="{FE4D5DB1-A6F2-9C75-E2CC-61EE5F0242BB}"/>
              </a:ext>
            </a:extLst>
          </p:cNvPr>
          <p:cNvPicPr>
            <a:picLocks noChangeAspect="1"/>
          </p:cNvPicPr>
          <p:nvPr/>
        </p:nvPicPr>
        <p:blipFill>
          <a:blip r:embed="rId5"/>
          <a:stretch>
            <a:fillRect/>
          </a:stretch>
        </p:blipFill>
        <p:spPr>
          <a:xfrm>
            <a:off x="8153400" y="1578301"/>
            <a:ext cx="3400425" cy="33909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447800"/>
            <a:ext cx="11353800" cy="3697166"/>
          </a:xfrm>
          <a:prstGeom prst="rect">
            <a:avLst/>
          </a:prstGeom>
        </p:spPr>
        <p:txBody>
          <a:bodyPr vert="horz" wrap="square" lIns="0" tIns="39370" rIns="0" bIns="0" rtlCol="0">
            <a:spAutoFit/>
          </a:bodyPr>
          <a:lstStyle/>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Prior to starting in Reception, children identified as having SEND will have a School Entry Planning meeting.  This will be attended by parent/carers, pre-school staff, school staff and any external professionals involved in supporting your child.  An action plan is devised to make the transition to school as smooth as possible.  </a:t>
            </a:r>
            <a:r>
              <a:rPr lang="en-AU" sz="1600" dirty="0" err="1">
                <a:latin typeface="Arial" panose="020B0604020202020204" pitchFamily="34" charset="0"/>
                <a:ea typeface="Calibri" panose="020F0502020204030204" pitchFamily="34" charset="0"/>
                <a:cs typeface="Arial" panose="020B0604020202020204" pitchFamily="34" charset="0"/>
              </a:rPr>
              <a:t>Lyngford</a:t>
            </a:r>
            <a:r>
              <a:rPr lang="en-AU" sz="1600" dirty="0">
                <a:latin typeface="Arial" panose="020B0604020202020204" pitchFamily="34" charset="0"/>
                <a:ea typeface="Calibri" panose="020F0502020204030204" pitchFamily="34" charset="0"/>
                <a:cs typeface="Arial" panose="020B0604020202020204" pitchFamily="34" charset="0"/>
              </a:rPr>
              <a:t> Park </a:t>
            </a:r>
            <a:r>
              <a:rPr lang="en-AU" sz="1600" dirty="0">
                <a:effectLst/>
                <a:latin typeface="Arial" panose="020B0604020202020204" pitchFamily="34" charset="0"/>
                <a:ea typeface="Calibri" panose="020F0502020204030204" pitchFamily="34" charset="0"/>
                <a:cs typeface="Arial" panose="020B0604020202020204" pitchFamily="34" charset="0"/>
              </a:rPr>
              <a:t>staff, will also visit pre-schools to meet the children in a familiar setting.  All children will be invited to attend settling-in sessions to ensure they are familiar with the staff and the setting in advance. Home visits are carried out in the Autumn term by our Reception class teachers and teaching assistants.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sz="1600" dirty="0">
              <a:highlight>
                <a:srgbClr val="FFFF00"/>
              </a:highlight>
              <a:latin typeface="Calibri"/>
              <a:cs typeface="Calibri"/>
            </a:endParaRPr>
          </a:p>
        </p:txBody>
      </p:sp>
      <p:sp>
        <p:nvSpPr>
          <p:cNvPr id="3" name="object 3"/>
          <p:cNvSpPr txBox="1">
            <a:spLocks noGrp="1"/>
          </p:cNvSpPr>
          <p:nvPr>
            <p:ph type="title"/>
          </p:nvPr>
        </p:nvSpPr>
        <p:spPr>
          <a:xfrm>
            <a:off x="996067" y="148197"/>
            <a:ext cx="9971266" cy="1142300"/>
          </a:xfrm>
          <a:prstGeom prst="rect">
            <a:avLst/>
          </a:prstGeom>
          <a:solidFill>
            <a:srgbClr val="DBDBDB"/>
          </a:solidFill>
          <a:ln w="76200">
            <a:solidFill>
              <a:srgbClr val="000000"/>
            </a:solidFill>
          </a:ln>
        </p:spPr>
        <p:txBody>
          <a:bodyPr vert="horz" wrap="square" lIns="0" tIns="19685" rIns="0" bIns="0" rtlCol="0">
            <a:spAutoFit/>
          </a:bodyPr>
          <a:lstStyle/>
          <a:p>
            <a:pPr marL="1585595" marR="661670" indent="-916305" algn="ctr">
              <a:lnSpc>
                <a:spcPts val="4640"/>
              </a:lnSpc>
              <a:spcBef>
                <a:spcPts val="155"/>
              </a:spcBef>
            </a:pPr>
            <a:r>
              <a:rPr sz="2800" dirty="0">
                <a:latin typeface="Comic Sans MS" panose="030F0702030302020204" pitchFamily="66" charset="0"/>
              </a:rPr>
              <a:t>How</a:t>
            </a:r>
            <a:r>
              <a:rPr sz="2800" spc="-60" dirty="0">
                <a:latin typeface="Comic Sans MS" panose="030F0702030302020204" pitchFamily="66" charset="0"/>
              </a:rPr>
              <a:t> </a:t>
            </a:r>
            <a:r>
              <a:rPr sz="2800" dirty="0">
                <a:latin typeface="Comic Sans MS" panose="030F0702030302020204" pitchFamily="66" charset="0"/>
              </a:rPr>
              <a:t>will</a:t>
            </a:r>
            <a:r>
              <a:rPr sz="2800" spc="-60" dirty="0">
                <a:latin typeface="Comic Sans MS" panose="030F0702030302020204" pitchFamily="66" charset="0"/>
              </a:rPr>
              <a:t> </a:t>
            </a:r>
            <a:r>
              <a:rPr sz="2800" dirty="0">
                <a:latin typeface="Comic Sans MS" panose="030F0702030302020204" pitchFamily="66" charset="0"/>
              </a:rPr>
              <a:t>the</a:t>
            </a:r>
            <a:r>
              <a:rPr sz="2800" spc="-60" dirty="0">
                <a:latin typeface="Comic Sans MS" panose="030F0702030302020204" pitchFamily="66" charset="0"/>
              </a:rPr>
              <a:t> </a:t>
            </a:r>
            <a:r>
              <a:rPr sz="2800" dirty="0">
                <a:latin typeface="Comic Sans MS" panose="030F0702030302020204" pitchFamily="66" charset="0"/>
              </a:rPr>
              <a:t>school</a:t>
            </a:r>
            <a:r>
              <a:rPr sz="2800" spc="-60" dirty="0">
                <a:latin typeface="Comic Sans MS" panose="030F0702030302020204" pitchFamily="66" charset="0"/>
              </a:rPr>
              <a:t> </a:t>
            </a:r>
            <a:r>
              <a:rPr sz="2800" dirty="0">
                <a:latin typeface="Comic Sans MS" panose="030F0702030302020204" pitchFamily="66" charset="0"/>
              </a:rPr>
              <a:t>support</a:t>
            </a:r>
            <a:r>
              <a:rPr sz="2800" spc="-45" dirty="0">
                <a:latin typeface="Comic Sans MS" panose="030F0702030302020204" pitchFamily="66" charset="0"/>
              </a:rPr>
              <a:t> </a:t>
            </a:r>
            <a:r>
              <a:rPr sz="2800" spc="-25" dirty="0">
                <a:latin typeface="Comic Sans MS" panose="030F0702030302020204" pitchFamily="66" charset="0"/>
              </a:rPr>
              <a:t>my</a:t>
            </a:r>
            <a:r>
              <a:rPr lang="en-GB" sz="2800" spc="-25" dirty="0">
                <a:latin typeface="Comic Sans MS" panose="030F0702030302020204" pitchFamily="66" charset="0"/>
              </a:rPr>
              <a:t> </a:t>
            </a:r>
            <a:r>
              <a:rPr sz="2800" dirty="0">
                <a:latin typeface="Comic Sans MS" panose="030F0702030302020204" pitchFamily="66" charset="0"/>
              </a:rPr>
              <a:t>child</a:t>
            </a:r>
            <a:r>
              <a:rPr lang="en-GB" sz="2800" spc="-100" dirty="0">
                <a:latin typeface="Comic Sans MS" panose="030F0702030302020204" pitchFamily="66" charset="0"/>
              </a:rPr>
              <a:t>’s </a:t>
            </a:r>
            <a:r>
              <a:rPr sz="2800" spc="-10" dirty="0">
                <a:latin typeface="Comic Sans MS" panose="030F0702030302020204" pitchFamily="66" charset="0"/>
              </a:rPr>
              <a:t>transition</a:t>
            </a:r>
            <a:r>
              <a:rPr lang="en-GB" sz="2800" spc="-10" dirty="0">
                <a:latin typeface="Comic Sans MS" panose="030F0702030302020204" pitchFamily="66" charset="0"/>
              </a:rPr>
              <a:t> to a new setting</a:t>
            </a:r>
            <a:r>
              <a:rPr sz="2800" spc="-10" dirty="0">
                <a:latin typeface="Comic Sans MS" panose="030F0702030302020204" pitchFamily="66" charset="0"/>
              </a:rPr>
              <a:t>?</a:t>
            </a:r>
            <a:endParaRPr sz="2800" dirty="0">
              <a:latin typeface="Comic Sans MS" panose="030F0702030302020204" pitchFamily="66" charset="0"/>
            </a:endParaRPr>
          </a:p>
        </p:txBody>
      </p:sp>
      <p:pic>
        <p:nvPicPr>
          <p:cNvPr id="10" name="Picture 9">
            <a:extLst>
              <a:ext uri="{FF2B5EF4-FFF2-40B4-BE49-F238E27FC236}">
                <a16:creationId xmlns:a16="http://schemas.microsoft.com/office/drawing/2014/main" id="{6931069B-58D9-918B-5C2C-0C85A9C11B98}"/>
              </a:ext>
            </a:extLst>
          </p:cNvPr>
          <p:cNvPicPr>
            <a:picLocks noChangeAspect="1"/>
          </p:cNvPicPr>
          <p:nvPr/>
        </p:nvPicPr>
        <p:blipFill>
          <a:blip r:embed="rId2"/>
          <a:stretch>
            <a:fillRect/>
          </a:stretch>
        </p:blipFill>
        <p:spPr>
          <a:xfrm>
            <a:off x="11079061" y="157432"/>
            <a:ext cx="888643" cy="604568"/>
          </a:xfrm>
          <a:prstGeom prst="rect">
            <a:avLst/>
          </a:prstGeom>
        </p:spPr>
      </p:pic>
      <p:pic>
        <p:nvPicPr>
          <p:cNvPr id="7" name="Picture 6">
            <a:extLst>
              <a:ext uri="{FF2B5EF4-FFF2-40B4-BE49-F238E27FC236}">
                <a16:creationId xmlns:a16="http://schemas.microsoft.com/office/drawing/2014/main" id="{6A68093A-D0EF-DEE7-527E-EF178F85CEF7}"/>
              </a:ext>
            </a:extLst>
          </p:cNvPr>
          <p:cNvPicPr>
            <a:picLocks noChangeAspect="1"/>
          </p:cNvPicPr>
          <p:nvPr/>
        </p:nvPicPr>
        <p:blipFill>
          <a:blip r:embed="rId3"/>
          <a:stretch>
            <a:fillRect/>
          </a:stretch>
        </p:blipFill>
        <p:spPr>
          <a:xfrm>
            <a:off x="9341865" y="3733800"/>
            <a:ext cx="2434963" cy="1323975"/>
          </a:xfrm>
          <a:prstGeom prst="rect">
            <a:avLst/>
          </a:prstGeom>
        </p:spPr>
      </p:pic>
      <p:sp>
        <p:nvSpPr>
          <p:cNvPr id="9" name="TextBox 8">
            <a:extLst>
              <a:ext uri="{FF2B5EF4-FFF2-40B4-BE49-F238E27FC236}">
                <a16:creationId xmlns:a16="http://schemas.microsoft.com/office/drawing/2014/main" id="{2467763A-01AE-F517-0A1D-C8E6569A90B1}"/>
              </a:ext>
            </a:extLst>
          </p:cNvPr>
          <p:cNvSpPr txBox="1"/>
          <p:nvPr/>
        </p:nvSpPr>
        <p:spPr>
          <a:xfrm>
            <a:off x="231358" y="3934905"/>
            <a:ext cx="9227941" cy="2585323"/>
          </a:xfrm>
          <a:prstGeom prst="rect">
            <a:avLst/>
          </a:prstGeom>
          <a:noFill/>
        </p:spPr>
        <p:txBody>
          <a:bodyPr wrap="square" rtlCol="0">
            <a:spAutoFit/>
          </a:bodyPr>
          <a:lstStyle/>
          <a:p>
            <a:pPr>
              <a:lnSpc>
                <a:spcPct val="150000"/>
              </a:lnSpc>
            </a:pPr>
            <a:r>
              <a:rPr lang="en-AU" sz="1600" dirty="0">
                <a:effectLst/>
                <a:latin typeface="Arial" panose="020B0604020202020204" pitchFamily="34" charset="0"/>
                <a:ea typeface="Calibri" panose="020F0502020204030204" pitchFamily="34" charset="0"/>
                <a:cs typeface="Arial" panose="020B0604020202020204" pitchFamily="34" charset="0"/>
              </a:rPr>
              <a:t>When moving to Secondary School, children with additional needs are discussed with the SENDCo at the secondary School once places have been allocated.  Additional visits can be organised by the secondary school.  If your child has complex needs and has an Education Health Care Plan, an Annual Review meeting will take place in the Summer term of Year 5 or the Autumn term of Year 6 to ensure the Local Authority has the information needed to update the child’s Education Health Care Plan and consult with possible secondary schools.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386F4C99-2428-E250-428B-BA214A7CD81C}"/>
              </a:ext>
            </a:extLst>
          </p:cNvPr>
          <p:cNvPicPr>
            <a:picLocks noChangeAspect="1"/>
          </p:cNvPicPr>
          <p:nvPr/>
        </p:nvPicPr>
        <p:blipFill>
          <a:blip r:embed="rId4"/>
          <a:stretch>
            <a:fillRect/>
          </a:stretch>
        </p:blipFill>
        <p:spPr>
          <a:xfrm>
            <a:off x="159154" y="157432"/>
            <a:ext cx="725185" cy="8370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447800" y="168654"/>
            <a:ext cx="9092565" cy="1133837"/>
          </a:xfrm>
          <a:prstGeom prst="rect">
            <a:avLst/>
          </a:prstGeom>
          <a:solidFill>
            <a:srgbClr val="DBDBDB"/>
          </a:solidFill>
          <a:ln w="76200">
            <a:solidFill>
              <a:srgbClr val="000000"/>
            </a:solidFill>
          </a:ln>
        </p:spPr>
        <p:txBody>
          <a:bodyPr vert="horz" wrap="square" lIns="0" tIns="20955" rIns="0" bIns="0" rtlCol="0">
            <a:spAutoFit/>
          </a:bodyPr>
          <a:lstStyle/>
          <a:p>
            <a:pPr marL="822325" marR="173355" indent="-641985">
              <a:lnSpc>
                <a:spcPts val="4320"/>
              </a:lnSpc>
              <a:spcBef>
                <a:spcPts val="165"/>
              </a:spcBef>
            </a:pPr>
            <a:r>
              <a:rPr sz="4000" dirty="0">
                <a:latin typeface="Sassoon Infant Std" panose="020B0503020103030203" pitchFamily="34" charset="0"/>
              </a:rPr>
              <a:t>Who</a:t>
            </a:r>
            <a:r>
              <a:rPr sz="4000" spc="-120" dirty="0">
                <a:latin typeface="Sassoon Infant Std" panose="020B0503020103030203" pitchFamily="34" charset="0"/>
              </a:rPr>
              <a:t> </a:t>
            </a:r>
            <a:r>
              <a:rPr sz="4000" dirty="0">
                <a:latin typeface="Sassoon Infant Std" panose="020B0503020103030203" pitchFamily="34" charset="0"/>
              </a:rPr>
              <a:t>should</a:t>
            </a:r>
            <a:r>
              <a:rPr sz="4000" spc="-130" dirty="0">
                <a:latin typeface="Sassoon Infant Std" panose="020B0503020103030203" pitchFamily="34" charset="0"/>
              </a:rPr>
              <a:t> </a:t>
            </a:r>
            <a:r>
              <a:rPr sz="4000" dirty="0">
                <a:latin typeface="Sassoon Infant Std" panose="020B0503020103030203" pitchFamily="34" charset="0"/>
              </a:rPr>
              <a:t>I</a:t>
            </a:r>
            <a:r>
              <a:rPr sz="4000" spc="-114" dirty="0">
                <a:latin typeface="Sassoon Infant Std" panose="020B0503020103030203" pitchFamily="34" charset="0"/>
              </a:rPr>
              <a:t> </a:t>
            </a:r>
            <a:r>
              <a:rPr sz="4000" spc="-10" dirty="0">
                <a:latin typeface="Sassoon Infant Std" panose="020B0503020103030203" pitchFamily="34" charset="0"/>
              </a:rPr>
              <a:t>contact</a:t>
            </a:r>
            <a:r>
              <a:rPr sz="4000" spc="-110" dirty="0">
                <a:latin typeface="Sassoon Infant Std" panose="020B0503020103030203" pitchFamily="34" charset="0"/>
              </a:rPr>
              <a:t> </a:t>
            </a:r>
            <a:r>
              <a:rPr sz="4000" dirty="0">
                <a:latin typeface="Sassoon Infant Std" panose="020B0503020103030203" pitchFamily="34" charset="0"/>
              </a:rPr>
              <a:t>for</a:t>
            </a:r>
            <a:r>
              <a:rPr sz="4000" spc="-114" dirty="0">
                <a:latin typeface="Sassoon Infant Std" panose="020B0503020103030203" pitchFamily="34" charset="0"/>
              </a:rPr>
              <a:t> </a:t>
            </a:r>
            <a:r>
              <a:rPr sz="4000" dirty="0">
                <a:latin typeface="Sassoon Infant Std" panose="020B0503020103030203" pitchFamily="34" charset="0"/>
              </a:rPr>
              <a:t>more</a:t>
            </a:r>
            <a:r>
              <a:rPr sz="4000" spc="-114" dirty="0">
                <a:latin typeface="Sassoon Infant Std" panose="020B0503020103030203" pitchFamily="34" charset="0"/>
              </a:rPr>
              <a:t> </a:t>
            </a:r>
            <a:r>
              <a:rPr sz="4000" spc="-10" dirty="0">
                <a:latin typeface="Sassoon Infant Std" panose="020B0503020103030203" pitchFamily="34" charset="0"/>
              </a:rPr>
              <a:t>information </a:t>
            </a:r>
            <a:r>
              <a:rPr sz="4000" dirty="0">
                <a:latin typeface="Sassoon Infant Std" panose="020B0503020103030203" pitchFamily="34" charset="0"/>
              </a:rPr>
              <a:t>or</a:t>
            </a:r>
            <a:r>
              <a:rPr sz="4000" spc="-45" dirty="0">
                <a:latin typeface="Sassoon Infant Std" panose="020B0503020103030203" pitchFamily="34" charset="0"/>
              </a:rPr>
              <a:t> </a:t>
            </a:r>
            <a:r>
              <a:rPr sz="4000" dirty="0">
                <a:latin typeface="Sassoon Infant Std" panose="020B0503020103030203" pitchFamily="34" charset="0"/>
              </a:rPr>
              <a:t>if</a:t>
            </a:r>
            <a:r>
              <a:rPr sz="4000" spc="-45" dirty="0">
                <a:latin typeface="Sassoon Infant Std" panose="020B0503020103030203" pitchFamily="34" charset="0"/>
              </a:rPr>
              <a:t> </a:t>
            </a:r>
            <a:r>
              <a:rPr sz="4000" dirty="0">
                <a:latin typeface="Sassoon Infant Std" panose="020B0503020103030203" pitchFamily="34" charset="0"/>
              </a:rPr>
              <a:t>I</a:t>
            </a:r>
            <a:r>
              <a:rPr sz="4000" spc="-50" dirty="0">
                <a:latin typeface="Sassoon Infant Std" panose="020B0503020103030203" pitchFamily="34" charset="0"/>
              </a:rPr>
              <a:t> </a:t>
            </a:r>
            <a:r>
              <a:rPr sz="4000" dirty="0">
                <a:latin typeface="Sassoon Infant Std" panose="020B0503020103030203" pitchFamily="34" charset="0"/>
              </a:rPr>
              <a:t>am</a:t>
            </a:r>
            <a:r>
              <a:rPr sz="4000" spc="-50" dirty="0">
                <a:latin typeface="Sassoon Infant Std" panose="020B0503020103030203" pitchFamily="34" charset="0"/>
              </a:rPr>
              <a:t> </a:t>
            </a:r>
            <a:r>
              <a:rPr sz="4000" dirty="0">
                <a:latin typeface="Sassoon Infant Std" panose="020B0503020103030203" pitchFamily="34" charset="0"/>
              </a:rPr>
              <a:t>concerned</a:t>
            </a:r>
            <a:r>
              <a:rPr sz="4000" spc="-85" dirty="0">
                <a:latin typeface="Sassoon Infant Std" panose="020B0503020103030203" pitchFamily="34" charset="0"/>
              </a:rPr>
              <a:t> </a:t>
            </a:r>
            <a:r>
              <a:rPr sz="4000" dirty="0">
                <a:latin typeface="Sassoon Infant Std" panose="020B0503020103030203" pitchFamily="34" charset="0"/>
              </a:rPr>
              <a:t>about</a:t>
            </a:r>
            <a:r>
              <a:rPr sz="4000" spc="-45" dirty="0">
                <a:latin typeface="Sassoon Infant Std" panose="020B0503020103030203" pitchFamily="34" charset="0"/>
              </a:rPr>
              <a:t> </a:t>
            </a:r>
            <a:r>
              <a:rPr sz="4000" dirty="0">
                <a:latin typeface="Sassoon Infant Std" panose="020B0503020103030203" pitchFamily="34" charset="0"/>
              </a:rPr>
              <a:t>my</a:t>
            </a:r>
            <a:r>
              <a:rPr sz="4000" spc="-50" dirty="0">
                <a:latin typeface="Sassoon Infant Std" panose="020B0503020103030203" pitchFamily="34" charset="0"/>
              </a:rPr>
              <a:t> </a:t>
            </a:r>
            <a:r>
              <a:rPr sz="4000" spc="-10" dirty="0">
                <a:latin typeface="Sassoon Infant Std" panose="020B0503020103030203" pitchFamily="34" charset="0"/>
              </a:rPr>
              <a:t>child?</a:t>
            </a:r>
            <a:endParaRPr sz="4000" dirty="0">
              <a:latin typeface="Sassoon Infant Std" panose="020B0503020103030203" pitchFamily="34" charset="0"/>
            </a:endParaRPr>
          </a:p>
        </p:txBody>
      </p:sp>
      <p:pic>
        <p:nvPicPr>
          <p:cNvPr id="13" name="Picture 12">
            <a:extLst>
              <a:ext uri="{FF2B5EF4-FFF2-40B4-BE49-F238E27FC236}">
                <a16:creationId xmlns:a16="http://schemas.microsoft.com/office/drawing/2014/main" id="{8FBB0286-691D-883B-EF64-594631EBADB2}"/>
              </a:ext>
            </a:extLst>
          </p:cNvPr>
          <p:cNvPicPr>
            <a:picLocks noChangeAspect="1"/>
          </p:cNvPicPr>
          <p:nvPr/>
        </p:nvPicPr>
        <p:blipFill>
          <a:blip r:embed="rId2"/>
          <a:stretch>
            <a:fillRect/>
          </a:stretch>
        </p:blipFill>
        <p:spPr>
          <a:xfrm>
            <a:off x="10699847" y="76200"/>
            <a:ext cx="1344058" cy="914400"/>
          </a:xfrm>
          <a:prstGeom prst="rect">
            <a:avLst/>
          </a:prstGeom>
        </p:spPr>
      </p:pic>
      <p:pic>
        <p:nvPicPr>
          <p:cNvPr id="14" name="Picture 13">
            <a:extLst>
              <a:ext uri="{FF2B5EF4-FFF2-40B4-BE49-F238E27FC236}">
                <a16:creationId xmlns:a16="http://schemas.microsoft.com/office/drawing/2014/main" id="{1F5A3D16-3196-FDC8-6C8A-B401A8C10DE0}"/>
              </a:ext>
            </a:extLst>
          </p:cNvPr>
          <p:cNvPicPr>
            <a:picLocks noChangeAspect="1"/>
          </p:cNvPicPr>
          <p:nvPr/>
        </p:nvPicPr>
        <p:blipFill rotWithShape="1">
          <a:blip r:embed="rId3"/>
          <a:srcRect r="5847"/>
          <a:stretch/>
        </p:blipFill>
        <p:spPr>
          <a:xfrm>
            <a:off x="8077200" y="4464946"/>
            <a:ext cx="3156772" cy="2168387"/>
          </a:xfrm>
          <a:prstGeom prst="rect">
            <a:avLst/>
          </a:prstGeom>
        </p:spPr>
      </p:pic>
      <p:sp>
        <p:nvSpPr>
          <p:cNvPr id="15" name="Rectangle 14">
            <a:extLst>
              <a:ext uri="{FF2B5EF4-FFF2-40B4-BE49-F238E27FC236}">
                <a16:creationId xmlns:a16="http://schemas.microsoft.com/office/drawing/2014/main" id="{E1E64F00-0959-8885-E2FE-4EDB3ED6CB10}"/>
              </a:ext>
            </a:extLst>
          </p:cNvPr>
          <p:cNvSpPr/>
          <p:nvPr/>
        </p:nvSpPr>
        <p:spPr>
          <a:xfrm>
            <a:off x="8077200" y="4464946"/>
            <a:ext cx="3156772" cy="21683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2C77B21-A3BE-4CD6-B268-BAB4F6CBF3C4}"/>
              </a:ext>
            </a:extLst>
          </p:cNvPr>
          <p:cNvPicPr>
            <a:picLocks noChangeAspect="1"/>
          </p:cNvPicPr>
          <p:nvPr/>
        </p:nvPicPr>
        <p:blipFill>
          <a:blip r:embed="rId4"/>
          <a:stretch>
            <a:fillRect/>
          </a:stretch>
        </p:blipFill>
        <p:spPr>
          <a:xfrm>
            <a:off x="344672" y="168654"/>
            <a:ext cx="987638" cy="1140051"/>
          </a:xfrm>
          <a:prstGeom prst="rect">
            <a:avLst/>
          </a:prstGeom>
        </p:spPr>
      </p:pic>
      <p:graphicFrame>
        <p:nvGraphicFramePr>
          <p:cNvPr id="17" name="object 2">
            <a:extLst>
              <a:ext uri="{FF2B5EF4-FFF2-40B4-BE49-F238E27FC236}">
                <a16:creationId xmlns:a16="http://schemas.microsoft.com/office/drawing/2014/main" id="{0401CB2D-1328-75D3-5DE4-6E858B0365DD}"/>
              </a:ext>
            </a:extLst>
          </p:cNvPr>
          <p:cNvGraphicFramePr/>
          <p:nvPr>
            <p:extLst>
              <p:ext uri="{D42A27DB-BD31-4B8C-83A1-F6EECF244321}">
                <p14:modId xmlns:p14="http://schemas.microsoft.com/office/powerpoint/2010/main" val="2640685268"/>
              </p:ext>
            </p:extLst>
          </p:nvPr>
        </p:nvGraphicFramePr>
        <p:xfrm>
          <a:off x="625551" y="1683766"/>
          <a:ext cx="9130030" cy="2553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A diagram of a business process&#10;&#10;Description automatically generated"/>
          <p:cNvPicPr/>
          <p:nvPr/>
        </p:nvPicPr>
        <p:blipFill>
          <a:blip r:embed="rId2" cstate="print"/>
          <a:stretch>
            <a:fillRect/>
          </a:stretch>
        </p:blipFill>
        <p:spPr>
          <a:xfrm>
            <a:off x="598164" y="2286000"/>
            <a:ext cx="2907035" cy="2511531"/>
          </a:xfrm>
          <a:prstGeom prst="rect">
            <a:avLst/>
          </a:prstGeom>
        </p:spPr>
      </p:pic>
      <p:pic>
        <p:nvPicPr>
          <p:cNvPr id="6" name="Picture 5" descr="A white text on a grey background&#10;&#10;Description automatically generated">
            <a:extLst>
              <a:ext uri="{FF2B5EF4-FFF2-40B4-BE49-F238E27FC236}">
                <a16:creationId xmlns:a16="http://schemas.microsoft.com/office/drawing/2014/main" id="{F381372C-34F6-E6AF-389A-C4111DAFA445}"/>
              </a:ext>
            </a:extLst>
          </p:cNvPr>
          <p:cNvPicPr>
            <a:picLocks noChangeAspect="1"/>
          </p:cNvPicPr>
          <p:nvPr/>
        </p:nvPicPr>
        <p:blipFill>
          <a:blip r:embed="rId3"/>
          <a:stretch>
            <a:fillRect/>
          </a:stretch>
        </p:blipFill>
        <p:spPr>
          <a:xfrm>
            <a:off x="10591800" y="228600"/>
            <a:ext cx="1303622" cy="886890"/>
          </a:xfrm>
          <a:prstGeom prst="rect">
            <a:avLst/>
          </a:prstGeom>
        </p:spPr>
      </p:pic>
      <p:sp>
        <p:nvSpPr>
          <p:cNvPr id="5" name="object 7">
            <a:extLst>
              <a:ext uri="{FF2B5EF4-FFF2-40B4-BE49-F238E27FC236}">
                <a16:creationId xmlns:a16="http://schemas.microsoft.com/office/drawing/2014/main" id="{08CA6001-E067-8C08-B004-12A08E216623}"/>
              </a:ext>
            </a:extLst>
          </p:cNvPr>
          <p:cNvSpPr txBox="1">
            <a:spLocks/>
          </p:cNvSpPr>
          <p:nvPr/>
        </p:nvSpPr>
        <p:spPr>
          <a:xfrm>
            <a:off x="1295400" y="242755"/>
            <a:ext cx="9092565" cy="1124026"/>
          </a:xfrm>
          <a:prstGeom prst="rect">
            <a:avLst/>
          </a:prstGeom>
          <a:solidFill>
            <a:srgbClr val="DBDBDB"/>
          </a:solidFill>
          <a:ln w="76200">
            <a:solidFill>
              <a:srgbClr val="000000"/>
            </a:solidFill>
          </a:ln>
        </p:spPr>
        <p:txBody>
          <a:bodyPr vert="horz" wrap="square" lIns="0" tIns="20955" rIns="0" bIns="0" rtlCol="0">
            <a:spAutoFit/>
          </a:bodyPr>
          <a:lstStyle>
            <a:lvl1pPr>
              <a:defRPr sz="3600" b="0" i="0">
                <a:solidFill>
                  <a:schemeClr val="tx1"/>
                </a:solidFill>
                <a:latin typeface="Calibri Light"/>
                <a:ea typeface="+mj-ea"/>
                <a:cs typeface="Calibri Light"/>
              </a:defRPr>
            </a:lvl1pPr>
          </a:lstStyle>
          <a:p>
            <a:pPr marL="822325" marR="173355" indent="-641985">
              <a:lnSpc>
                <a:spcPts val="4320"/>
              </a:lnSpc>
              <a:spcBef>
                <a:spcPts val="165"/>
              </a:spcBef>
            </a:pPr>
            <a:r>
              <a:rPr lang="en-GB" sz="4000" dirty="0">
                <a:latin typeface="Sassoon Infant Std" panose="020B0503020103030203" pitchFamily="34" charset="0"/>
              </a:rPr>
              <a:t>How</a:t>
            </a:r>
            <a:r>
              <a:rPr lang="en-GB" sz="4000" spc="-120" dirty="0">
                <a:latin typeface="Sassoon Infant Std" panose="020B0503020103030203" pitchFamily="34" charset="0"/>
              </a:rPr>
              <a:t> </a:t>
            </a:r>
            <a:r>
              <a:rPr lang="en-GB" sz="4000" dirty="0">
                <a:latin typeface="Sassoon Infant Std" panose="020B0503020103030203" pitchFamily="34" charset="0"/>
              </a:rPr>
              <a:t>will</a:t>
            </a:r>
            <a:r>
              <a:rPr lang="en-GB" sz="4000" spc="-110" dirty="0">
                <a:latin typeface="Sassoon Infant Std" panose="020B0503020103030203" pitchFamily="34" charset="0"/>
              </a:rPr>
              <a:t> </a:t>
            </a:r>
            <a:r>
              <a:rPr lang="en-GB" sz="4000" spc="-20" dirty="0">
                <a:latin typeface="Sassoon Infant Std" panose="020B0503020103030203" pitchFamily="34" charset="0"/>
              </a:rPr>
              <a:t>the school </a:t>
            </a:r>
            <a:r>
              <a:rPr lang="en-GB" sz="4000" dirty="0">
                <a:latin typeface="Sassoon Infant Std" panose="020B0503020103030203" pitchFamily="34" charset="0"/>
              </a:rPr>
              <a:t>advise</a:t>
            </a:r>
            <a:r>
              <a:rPr lang="en-GB" sz="4000" spc="-105" dirty="0">
                <a:latin typeface="Sassoon Infant Std" panose="020B0503020103030203" pitchFamily="34" charset="0"/>
              </a:rPr>
              <a:t> </a:t>
            </a:r>
            <a:r>
              <a:rPr lang="en-GB" sz="4000" dirty="0">
                <a:latin typeface="Sassoon Infant Std" panose="020B0503020103030203" pitchFamily="34" charset="0"/>
              </a:rPr>
              <a:t>me</a:t>
            </a:r>
            <a:r>
              <a:rPr lang="en-GB" sz="4000" spc="-125" dirty="0">
                <a:latin typeface="Sassoon Infant Std" panose="020B0503020103030203" pitchFamily="34" charset="0"/>
              </a:rPr>
              <a:t> </a:t>
            </a:r>
            <a:r>
              <a:rPr lang="en-GB" sz="4000" spc="-25" dirty="0">
                <a:latin typeface="Sassoon Infant Std" panose="020B0503020103030203" pitchFamily="34" charset="0"/>
              </a:rPr>
              <a:t>if </a:t>
            </a:r>
            <a:r>
              <a:rPr lang="en-GB" sz="4000" dirty="0">
                <a:latin typeface="Sassoon Infant Std" panose="020B0503020103030203" pitchFamily="34" charset="0"/>
              </a:rPr>
              <a:t>they</a:t>
            </a:r>
            <a:r>
              <a:rPr lang="en-GB" sz="4000" spc="-135" dirty="0">
                <a:latin typeface="Sassoon Infant Std" panose="020B0503020103030203" pitchFamily="34" charset="0"/>
              </a:rPr>
              <a:t> </a:t>
            </a:r>
            <a:r>
              <a:rPr lang="en-GB" sz="4000" dirty="0">
                <a:latin typeface="Sassoon Infant Std" panose="020B0503020103030203" pitchFamily="34" charset="0"/>
              </a:rPr>
              <a:t>have</a:t>
            </a:r>
            <a:r>
              <a:rPr lang="en-GB" sz="4000" spc="-145" dirty="0">
                <a:latin typeface="Sassoon Infant Std" panose="020B0503020103030203" pitchFamily="34" charset="0"/>
              </a:rPr>
              <a:t> </a:t>
            </a:r>
            <a:r>
              <a:rPr lang="en-GB" sz="4000" dirty="0">
                <a:latin typeface="Sassoon Infant Std" panose="020B0503020103030203" pitchFamily="34" charset="0"/>
              </a:rPr>
              <a:t>concerns</a:t>
            </a:r>
            <a:r>
              <a:rPr lang="en-GB" sz="4000" spc="-135" dirty="0">
                <a:latin typeface="Sassoon Infant Std" panose="020B0503020103030203" pitchFamily="34" charset="0"/>
              </a:rPr>
              <a:t> </a:t>
            </a:r>
            <a:r>
              <a:rPr lang="en-GB" sz="4000" dirty="0">
                <a:latin typeface="Sassoon Infant Std" panose="020B0503020103030203" pitchFamily="34" charset="0"/>
              </a:rPr>
              <a:t>about</a:t>
            </a:r>
            <a:r>
              <a:rPr lang="en-GB" sz="4000" spc="-140" dirty="0">
                <a:latin typeface="Sassoon Infant Std" panose="020B0503020103030203" pitchFamily="34" charset="0"/>
              </a:rPr>
              <a:t> </a:t>
            </a:r>
            <a:r>
              <a:rPr lang="en-GB" sz="4000" dirty="0">
                <a:latin typeface="Sassoon Infant Std" panose="020B0503020103030203" pitchFamily="34" charset="0"/>
              </a:rPr>
              <a:t>my</a:t>
            </a:r>
            <a:r>
              <a:rPr lang="en-GB" sz="4000" spc="-130" dirty="0">
                <a:latin typeface="Sassoon Infant Std" panose="020B0503020103030203" pitchFamily="34" charset="0"/>
              </a:rPr>
              <a:t> </a:t>
            </a:r>
            <a:r>
              <a:rPr lang="en-GB" sz="4000" spc="-10" dirty="0">
                <a:latin typeface="Sassoon Infant Std" panose="020B0503020103030203" pitchFamily="34" charset="0"/>
              </a:rPr>
              <a:t>child?</a:t>
            </a:r>
            <a:endParaRPr lang="en-GB" sz="4000" dirty="0">
              <a:latin typeface="Sassoon Infant Std" panose="020B0503020103030203" pitchFamily="34" charset="0"/>
            </a:endParaRPr>
          </a:p>
        </p:txBody>
      </p:sp>
      <p:pic>
        <p:nvPicPr>
          <p:cNvPr id="3" name="Picture 2" descr="A logo of a tree&#10;&#10;Description automatically generated">
            <a:extLst>
              <a:ext uri="{FF2B5EF4-FFF2-40B4-BE49-F238E27FC236}">
                <a16:creationId xmlns:a16="http://schemas.microsoft.com/office/drawing/2014/main" id="{9DB4DD44-BF8C-A63A-E698-A767916D433F}"/>
              </a:ext>
            </a:extLst>
          </p:cNvPr>
          <p:cNvPicPr>
            <a:picLocks noChangeAspect="1"/>
          </p:cNvPicPr>
          <p:nvPr/>
        </p:nvPicPr>
        <p:blipFill>
          <a:blip r:embed="rId4"/>
          <a:stretch>
            <a:fillRect/>
          </a:stretch>
        </p:blipFill>
        <p:spPr>
          <a:xfrm>
            <a:off x="104346" y="221231"/>
            <a:ext cx="987638" cy="1140051"/>
          </a:xfrm>
          <a:prstGeom prst="rect">
            <a:avLst/>
          </a:prstGeom>
        </p:spPr>
      </p:pic>
      <p:graphicFrame>
        <p:nvGraphicFramePr>
          <p:cNvPr id="8" name="object 4">
            <a:extLst>
              <a:ext uri="{FF2B5EF4-FFF2-40B4-BE49-F238E27FC236}">
                <a16:creationId xmlns:a16="http://schemas.microsoft.com/office/drawing/2014/main" id="{113F62E0-0E1B-F7CB-E375-C77B822C2E24}"/>
              </a:ext>
            </a:extLst>
          </p:cNvPr>
          <p:cNvGraphicFramePr/>
          <p:nvPr>
            <p:extLst>
              <p:ext uri="{D42A27DB-BD31-4B8C-83A1-F6EECF244321}">
                <p14:modId xmlns:p14="http://schemas.microsoft.com/office/powerpoint/2010/main" val="723488523"/>
              </p:ext>
            </p:extLst>
          </p:nvPr>
        </p:nvGraphicFramePr>
        <p:xfrm>
          <a:off x="3352800" y="1828800"/>
          <a:ext cx="8092567" cy="46235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8559F2-337A-008D-9171-6DF49A874FD9}"/>
              </a:ext>
            </a:extLst>
          </p:cNvPr>
          <p:cNvPicPr>
            <a:picLocks noChangeAspect="1"/>
          </p:cNvPicPr>
          <p:nvPr/>
        </p:nvPicPr>
        <p:blipFill>
          <a:blip r:embed="rId2"/>
          <a:stretch>
            <a:fillRect/>
          </a:stretch>
        </p:blipFill>
        <p:spPr>
          <a:xfrm>
            <a:off x="10287000" y="317755"/>
            <a:ext cx="1680705" cy="1143430"/>
          </a:xfrm>
          <a:prstGeom prst="rect">
            <a:avLst/>
          </a:prstGeom>
        </p:spPr>
      </p:pic>
      <p:sp>
        <p:nvSpPr>
          <p:cNvPr id="10" name="object 2">
            <a:extLst>
              <a:ext uri="{FF2B5EF4-FFF2-40B4-BE49-F238E27FC236}">
                <a16:creationId xmlns:a16="http://schemas.microsoft.com/office/drawing/2014/main" id="{B49982E3-73D4-8A4B-D0B0-461A4DCEF534}"/>
              </a:ext>
            </a:extLst>
          </p:cNvPr>
          <p:cNvSpPr txBox="1">
            <a:spLocks/>
          </p:cNvSpPr>
          <p:nvPr/>
        </p:nvSpPr>
        <p:spPr>
          <a:xfrm>
            <a:off x="1752600" y="357407"/>
            <a:ext cx="8229600" cy="1172116"/>
          </a:xfrm>
          <a:prstGeom prst="rect">
            <a:avLst/>
          </a:prstGeom>
          <a:solidFill>
            <a:srgbClr val="DBDBDB"/>
          </a:solidFill>
          <a:ln w="76200">
            <a:solidFill>
              <a:srgbClr val="000000"/>
            </a:solidFill>
          </a:ln>
        </p:spPr>
        <p:txBody>
          <a:bodyPr vert="horz" wrap="square" lIns="0" tIns="68580" rIns="0" bIns="0" rtlCol="0">
            <a:spAutoFit/>
          </a:bodyPr>
          <a:lstStyle>
            <a:lvl1pPr>
              <a:defRPr sz="3600" b="0" i="0">
                <a:solidFill>
                  <a:schemeClr val="tx1"/>
                </a:solidFill>
                <a:latin typeface="Calibri Light"/>
                <a:ea typeface="+mj-ea"/>
                <a:cs typeface="Calibri Light"/>
              </a:defRPr>
            </a:lvl1pPr>
          </a:lstStyle>
          <a:p>
            <a:pPr marL="1550670" marR="327660" indent="-1221105">
              <a:lnSpc>
                <a:spcPts val="4320"/>
              </a:lnSpc>
              <a:spcBef>
                <a:spcPts val="540"/>
              </a:spcBef>
            </a:pPr>
            <a:r>
              <a:rPr lang="en-GB" sz="4000" dirty="0">
                <a:latin typeface="Sassoon Infant Std" panose="020B0503020103030203" pitchFamily="34" charset="0"/>
              </a:rPr>
              <a:t>What are people’s views on inclusion at our school?</a:t>
            </a:r>
          </a:p>
        </p:txBody>
      </p:sp>
      <p:pic>
        <p:nvPicPr>
          <p:cNvPr id="4" name="Picture 3">
            <a:extLst>
              <a:ext uri="{FF2B5EF4-FFF2-40B4-BE49-F238E27FC236}">
                <a16:creationId xmlns:a16="http://schemas.microsoft.com/office/drawing/2014/main" id="{89D4939A-E13C-4F06-6FDA-F6A2D6E14E76}"/>
              </a:ext>
            </a:extLst>
          </p:cNvPr>
          <p:cNvPicPr>
            <a:picLocks noChangeAspect="1"/>
          </p:cNvPicPr>
          <p:nvPr/>
        </p:nvPicPr>
        <p:blipFill>
          <a:blip r:embed="rId3"/>
          <a:stretch>
            <a:fillRect/>
          </a:stretch>
        </p:blipFill>
        <p:spPr>
          <a:xfrm>
            <a:off x="224295" y="314512"/>
            <a:ext cx="912940" cy="1057088"/>
          </a:xfrm>
          <a:prstGeom prst="rect">
            <a:avLst/>
          </a:prstGeom>
        </p:spPr>
      </p:pic>
      <p:sp>
        <p:nvSpPr>
          <p:cNvPr id="3" name="TextBox 2">
            <a:extLst>
              <a:ext uri="{FF2B5EF4-FFF2-40B4-BE49-F238E27FC236}">
                <a16:creationId xmlns:a16="http://schemas.microsoft.com/office/drawing/2014/main" id="{566949C5-0B90-1F79-2042-81D5609E6AAC}"/>
              </a:ext>
            </a:extLst>
          </p:cNvPr>
          <p:cNvSpPr txBox="1"/>
          <p:nvPr/>
        </p:nvSpPr>
        <p:spPr>
          <a:xfrm>
            <a:off x="5562600" y="1828800"/>
            <a:ext cx="6094378" cy="3172472"/>
          </a:xfrm>
          <a:prstGeom prst="rect">
            <a:avLst/>
          </a:prstGeom>
          <a:noFill/>
        </p:spPr>
        <p:txBody>
          <a:bodyPr wrap="square" lIns="91440" tIns="45720" rIns="91440" bIns="45720" anchor="t">
            <a:spAutoFit/>
          </a:bodyPr>
          <a:lstStyle/>
          <a:p>
            <a:pPr marL="12700" marR="5080" lvl="0" indent="118745" defTabSz="914400" eaLnBrk="1" fontAlgn="auto" latinLnBrk="0" hangingPunct="1">
              <a:lnSpc>
                <a:spcPts val="2810"/>
              </a:lnSpc>
              <a:spcBef>
                <a:spcPts val="455"/>
              </a:spcBef>
              <a:spcAft>
                <a:spcPts val="0"/>
              </a:spcAft>
              <a:buClrTx/>
              <a:buSzTx/>
              <a:buFontTx/>
              <a:buNone/>
              <a:tabLst/>
              <a:defRPr/>
            </a:pPr>
            <a:r>
              <a:rPr kumimoji="0" lang="en-GB" sz="1400" b="0" i="1" u="none" strike="noStrike" kern="0" cap="none" spc="0" normalizeH="0" baseline="0" noProof="0" dirty="0">
                <a:ln>
                  <a:noFill/>
                </a:ln>
                <a:effectLst/>
                <a:highlight>
                  <a:srgbClr val="FFFFCC"/>
                </a:highlight>
                <a:uLnTx/>
                <a:uFillTx/>
                <a:latin typeface="Arial"/>
                <a:cs typeface="Arial"/>
              </a:rPr>
              <a:t>We are very inclusive and have had good training to achieve this” Class </a:t>
            </a:r>
            <a:r>
              <a:rPr lang="en-GB" sz="1400" i="1" dirty="0">
                <a:highlight>
                  <a:srgbClr val="FFFFCC"/>
                </a:highlight>
                <a:latin typeface="Arial"/>
                <a:cs typeface="Arial"/>
              </a:rPr>
              <a:t>T</a:t>
            </a:r>
            <a:r>
              <a:rPr kumimoji="0" lang="en-GB" sz="1400" b="0" i="1" u="none" strike="noStrike" kern="0" cap="none" spc="0" normalizeH="0" baseline="0" noProof="0" dirty="0" err="1">
                <a:ln>
                  <a:noFill/>
                </a:ln>
                <a:effectLst/>
                <a:highlight>
                  <a:srgbClr val="FFFFCC"/>
                </a:highlight>
                <a:uLnTx/>
                <a:uFillTx/>
                <a:latin typeface="Arial"/>
                <a:cs typeface="Arial"/>
              </a:rPr>
              <a:t>eacher</a:t>
            </a:r>
            <a:r>
              <a:rPr kumimoji="0" lang="en-GB" sz="1400" b="0" i="1" u="none" strike="noStrike" kern="0" cap="none" spc="0" normalizeH="0" baseline="0" noProof="0" dirty="0">
                <a:ln>
                  <a:noFill/>
                </a:ln>
                <a:effectLst/>
                <a:highlight>
                  <a:srgbClr val="FFFFCC"/>
                </a:highlight>
                <a:uLnTx/>
                <a:uFillTx/>
                <a:latin typeface="Arial"/>
                <a:cs typeface="Arial"/>
              </a:rPr>
              <a:t>.</a:t>
            </a:r>
            <a:endParaRPr lang="en-GB" sz="1400" b="0" i="1" u="none" strike="noStrike" kern="0" cap="none" spc="0" normalizeH="0" baseline="0" noProof="0" dirty="0">
              <a:ln>
                <a:noFill/>
              </a:ln>
              <a:effectLst/>
              <a:highlight>
                <a:srgbClr val="FFFFCC"/>
              </a:highlight>
              <a:uLnTx/>
              <a:uFillTx/>
              <a:latin typeface="Arial"/>
              <a:cs typeface="Arial"/>
            </a:endParaRPr>
          </a:p>
          <a:p>
            <a:pPr marL="12700" marR="5080" lvl="0" indent="118745" defTabSz="914400" eaLnBrk="1" fontAlgn="auto" latinLnBrk="0" hangingPunct="1">
              <a:lnSpc>
                <a:spcPts val="2810"/>
              </a:lnSpc>
              <a:spcBef>
                <a:spcPts val="455"/>
              </a:spcBef>
              <a:spcAft>
                <a:spcPts val="0"/>
              </a:spcAft>
              <a:buClrTx/>
              <a:buSzTx/>
              <a:buFontTx/>
              <a:buNone/>
              <a:tabLst/>
              <a:defRPr/>
            </a:pPr>
            <a:r>
              <a:rPr kumimoji="0" lang="en-GB" sz="1400" b="0" i="1" u="none" strike="noStrike" kern="0" cap="none" spc="0" normalizeH="0" baseline="0" noProof="0" dirty="0">
                <a:ln>
                  <a:noFill/>
                </a:ln>
                <a:effectLst/>
                <a:highlight>
                  <a:srgbClr val="FFFFCC"/>
                </a:highlight>
                <a:uLnTx/>
                <a:uFillTx/>
                <a:latin typeface="Arial"/>
                <a:cs typeface="Arial"/>
              </a:rPr>
              <a:t>“I believe our inclusion is high and we are very good at adapting to meet all our children's needs”  Class </a:t>
            </a:r>
            <a:r>
              <a:rPr lang="en-GB" sz="1400" i="1" dirty="0">
                <a:highlight>
                  <a:srgbClr val="FFFFCC"/>
                </a:highlight>
                <a:latin typeface="Arial"/>
                <a:cs typeface="Arial"/>
              </a:rPr>
              <a:t>T</a:t>
            </a:r>
            <a:r>
              <a:rPr kumimoji="0" lang="en-GB" sz="1400" b="0" i="1" u="none" strike="noStrike" kern="0" cap="none" spc="0" normalizeH="0" baseline="0" noProof="0" dirty="0" err="1">
                <a:ln>
                  <a:noFill/>
                </a:ln>
                <a:effectLst/>
                <a:highlight>
                  <a:srgbClr val="FFFFCC"/>
                </a:highlight>
                <a:uLnTx/>
                <a:uFillTx/>
                <a:latin typeface="Arial"/>
                <a:cs typeface="Arial"/>
              </a:rPr>
              <a:t>eacher</a:t>
            </a:r>
            <a:r>
              <a:rPr kumimoji="0" lang="en-GB" sz="1400" b="0" i="1" u="none" strike="noStrike" kern="0" cap="none" spc="0" normalizeH="0" baseline="0" noProof="0" dirty="0">
                <a:ln>
                  <a:noFill/>
                </a:ln>
                <a:effectLst/>
                <a:highlight>
                  <a:srgbClr val="FFFFCC"/>
                </a:highlight>
                <a:uLnTx/>
                <a:uFillTx/>
                <a:latin typeface="Arial"/>
                <a:cs typeface="Arial"/>
              </a:rPr>
              <a:t>.</a:t>
            </a:r>
            <a:endParaRPr lang="en-GB" sz="1400" dirty="0">
              <a:solidFill>
                <a:schemeClr val="tx1"/>
              </a:solidFill>
              <a:highlight>
                <a:srgbClr val="FFFFCC"/>
              </a:highlight>
              <a:latin typeface="Calibri"/>
              <a:ea typeface="Calibri"/>
              <a:cs typeface="Calibri"/>
            </a:endParaRPr>
          </a:p>
          <a:p>
            <a:pPr marL="12700" marR="5080" indent="118745">
              <a:lnSpc>
                <a:spcPts val="2810"/>
              </a:lnSpc>
              <a:spcBef>
                <a:spcPts val="455"/>
              </a:spcBef>
              <a:defRPr/>
            </a:pPr>
            <a:r>
              <a:rPr lang="en-GB" sz="1400" dirty="0">
                <a:solidFill>
                  <a:schemeClr val="tx1"/>
                </a:solidFill>
                <a:highlight>
                  <a:srgbClr val="FFFFCC"/>
                </a:highlight>
                <a:latin typeface="Calibri"/>
                <a:ea typeface="Calibri"/>
                <a:cs typeface="Calibri"/>
              </a:rPr>
              <a:t>“There is lots on offer for all children” Parent at the school</a:t>
            </a:r>
          </a:p>
          <a:p>
            <a:pPr marL="12700" marR="5080" indent="118745">
              <a:lnSpc>
                <a:spcPts val="2810"/>
              </a:lnSpc>
              <a:spcBef>
                <a:spcPts val="455"/>
              </a:spcBef>
              <a:defRPr/>
            </a:pPr>
            <a:r>
              <a:rPr lang="en-GB" sz="1400" dirty="0">
                <a:solidFill>
                  <a:schemeClr val="tx1"/>
                </a:solidFill>
                <a:highlight>
                  <a:srgbClr val="FFFFCC"/>
                </a:highlight>
                <a:latin typeface="Calibri"/>
                <a:ea typeface="Calibri"/>
                <a:cs typeface="Calibri"/>
              </a:rPr>
              <a:t>“I can’t thank the staff enough for the support given to my child and help them be happy in school” Parent at the school</a:t>
            </a:r>
          </a:p>
          <a:p>
            <a:pPr marL="12700" marR="5080" indent="118745">
              <a:lnSpc>
                <a:spcPts val="2810"/>
              </a:lnSpc>
              <a:spcBef>
                <a:spcPts val="455"/>
              </a:spcBef>
              <a:defRPr/>
            </a:pPr>
            <a:endParaRPr lang="en-GB" sz="1400" i="1" dirty="0">
              <a:highlight>
                <a:srgbClr val="FFFFCC"/>
              </a:highlight>
              <a:latin typeface="Arial"/>
              <a:cs typeface="Arial"/>
            </a:endParaRPr>
          </a:p>
        </p:txBody>
      </p:sp>
      <p:sp>
        <p:nvSpPr>
          <p:cNvPr id="5" name="Rectangle 4">
            <a:extLst>
              <a:ext uri="{FF2B5EF4-FFF2-40B4-BE49-F238E27FC236}">
                <a16:creationId xmlns:a16="http://schemas.microsoft.com/office/drawing/2014/main" id="{1299C9F3-8022-A6FC-79B5-390E951883FA}"/>
              </a:ext>
            </a:extLst>
          </p:cNvPr>
          <p:cNvSpPr/>
          <p:nvPr/>
        </p:nvSpPr>
        <p:spPr>
          <a:xfrm>
            <a:off x="5791200" y="4114800"/>
            <a:ext cx="6019800" cy="24254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93A5067-EC39-1858-1967-866D5DD2A7C3}"/>
              </a:ext>
            </a:extLst>
          </p:cNvPr>
          <p:cNvSpPr/>
          <p:nvPr/>
        </p:nvSpPr>
        <p:spPr>
          <a:xfrm>
            <a:off x="3319107" y="5001272"/>
            <a:ext cx="5793892" cy="15268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dirty="0">
              <a:solidFill>
                <a:schemeClr val="tx1"/>
              </a:solidFill>
              <a:ea typeface="Calibri"/>
              <a:cs typeface="Calibri"/>
            </a:endParaRPr>
          </a:p>
          <a:p>
            <a:pPr algn="ctr"/>
            <a:r>
              <a:rPr lang="en-GB" dirty="0">
                <a:solidFill>
                  <a:schemeClr val="tx1"/>
                </a:solidFill>
              </a:rPr>
              <a:t>“</a:t>
            </a:r>
            <a:r>
              <a:rPr lang="en-GB" sz="1400" dirty="0" err="1">
                <a:solidFill>
                  <a:schemeClr val="tx1"/>
                </a:solidFill>
              </a:rPr>
              <a:t>Lyngford</a:t>
            </a:r>
            <a:r>
              <a:rPr lang="en-GB" sz="1400" dirty="0">
                <a:solidFill>
                  <a:schemeClr val="tx1"/>
                </a:solidFill>
              </a:rPr>
              <a:t> park have always been so supportive to us as a family and helping with my child’s needs. Would always recommend them” Parent at the school</a:t>
            </a:r>
            <a:endParaRPr lang="en-GB" sz="1400" dirty="0">
              <a:solidFill>
                <a:schemeClr val="tx1"/>
              </a:solidFill>
              <a:ea typeface="Calibri"/>
              <a:cs typeface="Calibri"/>
            </a:endParaRPr>
          </a:p>
          <a:p>
            <a:pPr algn="ctr"/>
            <a:endParaRPr lang="en-GB" sz="1400" dirty="0">
              <a:solidFill>
                <a:schemeClr val="tx1"/>
              </a:solidFill>
              <a:ea typeface="Calibri"/>
              <a:cs typeface="Calibri"/>
            </a:endParaRPr>
          </a:p>
          <a:p>
            <a:pPr marL="12700" marR="5080" lvl="0" indent="118745" defTabSz="914400" eaLnBrk="1" fontAlgn="auto" latinLnBrk="0" hangingPunct="1">
              <a:lnSpc>
                <a:spcPts val="2810"/>
              </a:lnSpc>
              <a:spcBef>
                <a:spcPts val="455"/>
              </a:spcBef>
              <a:spcAft>
                <a:spcPts val="0"/>
              </a:spcAft>
              <a:buClrTx/>
              <a:buSzTx/>
              <a:buFontTx/>
              <a:buNone/>
              <a:tabLst/>
              <a:defRPr/>
            </a:pPr>
            <a:r>
              <a:rPr kumimoji="0" lang="en-GB" sz="1400" b="0" i="1" u="none" strike="noStrike" kern="0" cap="none" spc="0" normalizeH="0" baseline="0" noProof="0" dirty="0">
                <a:ln>
                  <a:noFill/>
                </a:ln>
                <a:solidFill>
                  <a:sysClr val="windowText" lastClr="000000"/>
                </a:solidFill>
                <a:effectLst/>
                <a:highlight>
                  <a:srgbClr val="FFFFCC"/>
                </a:highlight>
                <a:uLnTx/>
                <a:uFillTx/>
                <a:latin typeface="Calibri"/>
                <a:cs typeface="Calibri"/>
              </a:rPr>
              <a:t>“</a:t>
            </a:r>
            <a:r>
              <a:rPr kumimoji="0" lang="en-GB" sz="1400" b="0" i="1" u="none" strike="noStrike" kern="0" cap="none" spc="0" normalizeH="0" baseline="0" noProof="0" dirty="0">
                <a:ln>
                  <a:noFill/>
                </a:ln>
                <a:solidFill>
                  <a:sysClr val="windowText" lastClr="000000"/>
                </a:solidFill>
                <a:effectLst/>
                <a:highlight>
                  <a:srgbClr val="FFFFCC"/>
                </a:highlight>
                <a:uLnTx/>
                <a:uFillTx/>
                <a:latin typeface="Arial"/>
                <a:cs typeface="Arial"/>
              </a:rPr>
              <a:t>We include everyone, respectful and kind” KS2 pupils</a:t>
            </a:r>
            <a:endParaRPr lang="en-GB" sz="1400" b="0" i="1" u="none" strike="noStrike" kern="0" cap="none" spc="0" normalizeH="0" baseline="0" noProof="0" dirty="0">
              <a:ln>
                <a:noFill/>
              </a:ln>
              <a:solidFill>
                <a:sysClr val="windowText" lastClr="000000"/>
              </a:solidFill>
              <a:effectLst/>
              <a:highlight>
                <a:srgbClr val="FFFF00"/>
              </a:highlight>
              <a:uLnTx/>
              <a:uFillTx/>
              <a:latin typeface="Arial"/>
              <a:cs typeface="Arial"/>
            </a:endParaRPr>
          </a:p>
          <a:p>
            <a:pPr algn="ctr"/>
            <a:endParaRPr lang="en-GB" sz="1400" dirty="0">
              <a:solidFill>
                <a:schemeClr val="tx1"/>
              </a:solidFill>
              <a:ea typeface="Calibri"/>
              <a:cs typeface="Calibri"/>
            </a:endParaRPr>
          </a:p>
          <a:p>
            <a:pPr algn="ctr"/>
            <a:endParaRPr lang="en-GB" dirty="0">
              <a:solidFill>
                <a:schemeClr val="tx1"/>
              </a:solidFill>
            </a:endParaRPr>
          </a:p>
          <a:p>
            <a:pPr algn="ctr"/>
            <a:endParaRPr lang="en-GB" dirty="0">
              <a:solidFill>
                <a:schemeClr val="tx1"/>
              </a:solidFill>
            </a:endParaRPr>
          </a:p>
        </p:txBody>
      </p:sp>
      <p:sp>
        <p:nvSpPr>
          <p:cNvPr id="2" name="TextBox 1">
            <a:extLst>
              <a:ext uri="{FF2B5EF4-FFF2-40B4-BE49-F238E27FC236}">
                <a16:creationId xmlns:a16="http://schemas.microsoft.com/office/drawing/2014/main" id="{6C2B57D8-62C6-326D-509E-A6ED06D2E980}"/>
              </a:ext>
            </a:extLst>
          </p:cNvPr>
          <p:cNvSpPr txBox="1"/>
          <p:nvPr/>
        </p:nvSpPr>
        <p:spPr>
          <a:xfrm>
            <a:off x="257074" y="1885213"/>
            <a:ext cx="4955825" cy="2042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67802B4E-42BA-7B44-1615-3DEBBE075E7F}"/>
              </a:ext>
            </a:extLst>
          </p:cNvPr>
          <p:cNvSpPr txBox="1"/>
          <p:nvPr/>
        </p:nvSpPr>
        <p:spPr>
          <a:xfrm>
            <a:off x="227843" y="1713544"/>
            <a:ext cx="498448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i="1" dirty="0">
                <a:latin typeface="Arial"/>
                <a:cs typeface="Arial"/>
              </a:rPr>
              <a:t>Chair of Governors- reflection on report and provision</a:t>
            </a:r>
            <a:endParaRPr lang="en-GB" sz="1200" i="1" dirty="0">
              <a:solidFill>
                <a:srgbClr val="000000"/>
              </a:solidFill>
              <a:latin typeface="Arial"/>
              <a:cs typeface="Arial"/>
            </a:endParaRPr>
          </a:p>
          <a:p>
            <a:pPr algn="l"/>
            <a:endParaRPr lang="en-GB" sz="1200" i="1" dirty="0">
              <a:solidFill>
                <a:srgbClr val="000000"/>
              </a:solidFill>
              <a:latin typeface="Arial"/>
              <a:cs typeface="Arial"/>
            </a:endParaRPr>
          </a:p>
          <a:p>
            <a:pPr algn="l"/>
            <a:r>
              <a:rPr lang="en-GB" sz="1200" i="1" dirty="0">
                <a:solidFill>
                  <a:srgbClr val="000000"/>
                </a:solidFill>
                <a:latin typeface="Arial"/>
                <a:cs typeface="Times New Roman"/>
              </a:rPr>
              <a:t>The inclusion of parent and pupil perspectives demonstrates co-production and reinforces confidence in the school’s inclusive ethos. The glossary of terms is a valuable addition, ensuring clarity for parents.</a:t>
            </a:r>
            <a:endParaRPr lang="en-GB" sz="1200" i="1" dirty="0">
              <a:latin typeface="Arial"/>
              <a:cs typeface="Arial"/>
            </a:endParaRPr>
          </a:p>
          <a:p>
            <a:pPr algn="l"/>
            <a:br>
              <a:rPr lang="en-US" sz="1200" i="1" dirty="0">
                <a:latin typeface="Arial"/>
                <a:cs typeface="Arial"/>
              </a:rPr>
            </a:br>
            <a:r>
              <a:rPr lang="en-GB" sz="1200" i="1" dirty="0">
                <a:solidFill>
                  <a:srgbClr val="000000"/>
                </a:solidFill>
                <a:latin typeface="Arial"/>
                <a:cs typeface="Times New Roman"/>
              </a:rPr>
              <a:t>Visually, the PowerPoint is easy to follow, with information presented in an accessible way. It balances statutory detail with practical support, reassuring families about the provision in place.</a:t>
            </a:r>
            <a:endParaRPr lang="en-GB" sz="1200" i="1" dirty="0">
              <a:latin typeface="Arial"/>
              <a:cs typeface="Arial"/>
            </a:endParaRPr>
          </a:p>
          <a:p>
            <a:pPr algn="l"/>
            <a:br>
              <a:rPr lang="en-US" sz="1200" i="1" dirty="0">
                <a:latin typeface="Arial"/>
                <a:cs typeface="Arial"/>
              </a:rPr>
            </a:br>
            <a:r>
              <a:rPr lang="en-GB" sz="1200" i="1" dirty="0">
                <a:solidFill>
                  <a:srgbClr val="000000"/>
                </a:solidFill>
                <a:latin typeface="Arial"/>
                <a:cs typeface="Times New Roman"/>
              </a:rPr>
              <a:t> It reflects the school’s commitment to inclusion and provides a transparent, parent-friendly overview of SEND support.</a:t>
            </a:r>
            <a:endParaRPr lang="en-GB" sz="1200" i="1" dirty="0">
              <a:latin typeface="Arial"/>
              <a:cs typeface="Arial"/>
            </a:endParaRPr>
          </a:p>
          <a:p>
            <a:pPr algn="l"/>
            <a:br>
              <a:rPr lang="en-US" dirty="0"/>
            </a:br>
            <a:endParaRPr lang="en-US" dirty="0"/>
          </a:p>
          <a:p>
            <a:pPr algn="l"/>
            <a:endParaRPr lang="en-GB" dirty="0">
              <a:solidFill>
                <a:srgbClr val="000000"/>
              </a:solidFill>
            </a:endParaRPr>
          </a:p>
        </p:txBody>
      </p:sp>
      <p:pic>
        <p:nvPicPr>
          <p:cNvPr id="11" name="Picture 10">
            <a:extLst>
              <a:ext uri="{FF2B5EF4-FFF2-40B4-BE49-F238E27FC236}">
                <a16:creationId xmlns:a16="http://schemas.microsoft.com/office/drawing/2014/main" id="{DBB54EFA-8DD1-FF2A-84F6-209BF132E50A}"/>
              </a:ext>
            </a:extLst>
          </p:cNvPr>
          <p:cNvPicPr>
            <a:picLocks noChangeAspect="1"/>
          </p:cNvPicPr>
          <p:nvPr/>
        </p:nvPicPr>
        <p:blipFill>
          <a:blip r:embed="rId4"/>
          <a:stretch>
            <a:fillRect/>
          </a:stretch>
        </p:blipFill>
        <p:spPr>
          <a:xfrm>
            <a:off x="9691873" y="4469338"/>
            <a:ext cx="2272284" cy="2243768"/>
          </a:xfrm>
          <a:prstGeom prst="rect">
            <a:avLst/>
          </a:prstGeom>
        </p:spPr>
      </p:pic>
      <p:pic>
        <p:nvPicPr>
          <p:cNvPr id="13" name="Picture 12">
            <a:extLst>
              <a:ext uri="{FF2B5EF4-FFF2-40B4-BE49-F238E27FC236}">
                <a16:creationId xmlns:a16="http://schemas.microsoft.com/office/drawing/2014/main" id="{8C065FC3-6DE5-CC47-1F2E-246229A5B09C}"/>
              </a:ext>
            </a:extLst>
          </p:cNvPr>
          <p:cNvPicPr>
            <a:picLocks noChangeAspect="1"/>
          </p:cNvPicPr>
          <p:nvPr/>
        </p:nvPicPr>
        <p:blipFill>
          <a:blip r:embed="rId5"/>
          <a:stretch>
            <a:fillRect/>
          </a:stretch>
        </p:blipFill>
        <p:spPr>
          <a:xfrm>
            <a:off x="274517" y="5256090"/>
            <a:ext cx="2552831" cy="143517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6451D-30C0-2D42-2FA7-3B3FCCA70942}"/>
              </a:ext>
            </a:extLst>
          </p:cNvPr>
          <p:cNvPicPr>
            <a:picLocks noChangeAspect="1"/>
          </p:cNvPicPr>
          <p:nvPr/>
        </p:nvPicPr>
        <p:blipFill>
          <a:blip r:embed="rId2"/>
          <a:stretch>
            <a:fillRect/>
          </a:stretch>
        </p:blipFill>
        <p:spPr>
          <a:xfrm>
            <a:off x="10210991" y="250145"/>
            <a:ext cx="1680705" cy="1143430"/>
          </a:xfrm>
          <a:prstGeom prst="rect">
            <a:avLst/>
          </a:prstGeom>
        </p:spPr>
      </p:pic>
      <p:pic>
        <p:nvPicPr>
          <p:cNvPr id="6" name="Picture 5">
            <a:hlinkClick r:id="rId3"/>
            <a:extLst>
              <a:ext uri="{FF2B5EF4-FFF2-40B4-BE49-F238E27FC236}">
                <a16:creationId xmlns:a16="http://schemas.microsoft.com/office/drawing/2014/main" id="{ED22E151-45B0-CEBD-4B52-EAFD2F05E9B0}"/>
              </a:ext>
            </a:extLst>
          </p:cNvPr>
          <p:cNvPicPr>
            <a:picLocks noChangeAspect="1"/>
          </p:cNvPicPr>
          <p:nvPr/>
        </p:nvPicPr>
        <p:blipFill>
          <a:blip r:embed="rId4"/>
          <a:stretch>
            <a:fillRect/>
          </a:stretch>
        </p:blipFill>
        <p:spPr>
          <a:xfrm>
            <a:off x="533400" y="2201805"/>
            <a:ext cx="3429000" cy="2439381"/>
          </a:xfrm>
          <a:prstGeom prst="rect">
            <a:avLst/>
          </a:prstGeom>
        </p:spPr>
      </p:pic>
      <p:pic>
        <p:nvPicPr>
          <p:cNvPr id="18" name="Picture 17">
            <a:hlinkClick r:id="rId5"/>
            <a:extLst>
              <a:ext uri="{FF2B5EF4-FFF2-40B4-BE49-F238E27FC236}">
                <a16:creationId xmlns:a16="http://schemas.microsoft.com/office/drawing/2014/main" id="{36713416-DB2E-EF5E-2E1C-EC05C441E341}"/>
              </a:ext>
            </a:extLst>
          </p:cNvPr>
          <p:cNvPicPr>
            <a:picLocks noChangeAspect="1"/>
          </p:cNvPicPr>
          <p:nvPr/>
        </p:nvPicPr>
        <p:blipFill>
          <a:blip r:embed="rId6"/>
          <a:stretch>
            <a:fillRect/>
          </a:stretch>
        </p:blipFill>
        <p:spPr>
          <a:xfrm>
            <a:off x="9740043" y="4202669"/>
            <a:ext cx="2151653" cy="2374013"/>
          </a:xfrm>
          <a:prstGeom prst="rect">
            <a:avLst/>
          </a:prstGeom>
        </p:spPr>
      </p:pic>
      <p:pic>
        <p:nvPicPr>
          <p:cNvPr id="20" name="Picture 19">
            <a:hlinkClick r:id="rId7"/>
            <a:extLst>
              <a:ext uri="{FF2B5EF4-FFF2-40B4-BE49-F238E27FC236}">
                <a16:creationId xmlns:a16="http://schemas.microsoft.com/office/drawing/2014/main" id="{0C171103-7DD3-0581-895A-9BD72153B2DC}"/>
              </a:ext>
            </a:extLst>
          </p:cNvPr>
          <p:cNvPicPr>
            <a:picLocks noChangeAspect="1"/>
          </p:cNvPicPr>
          <p:nvPr/>
        </p:nvPicPr>
        <p:blipFill>
          <a:blip r:embed="rId8"/>
          <a:stretch>
            <a:fillRect/>
          </a:stretch>
        </p:blipFill>
        <p:spPr>
          <a:xfrm>
            <a:off x="381000" y="5257800"/>
            <a:ext cx="3967943" cy="1219200"/>
          </a:xfrm>
          <a:prstGeom prst="rect">
            <a:avLst/>
          </a:prstGeom>
        </p:spPr>
      </p:pic>
      <p:pic>
        <p:nvPicPr>
          <p:cNvPr id="22" name="Picture 21">
            <a:hlinkClick r:id="rId9"/>
            <a:extLst>
              <a:ext uri="{FF2B5EF4-FFF2-40B4-BE49-F238E27FC236}">
                <a16:creationId xmlns:a16="http://schemas.microsoft.com/office/drawing/2014/main" id="{20D65086-27F6-18BC-2FB6-139A61A73CD9}"/>
              </a:ext>
            </a:extLst>
          </p:cNvPr>
          <p:cNvPicPr>
            <a:picLocks noChangeAspect="1"/>
          </p:cNvPicPr>
          <p:nvPr/>
        </p:nvPicPr>
        <p:blipFill>
          <a:blip r:embed="rId10"/>
          <a:stretch>
            <a:fillRect/>
          </a:stretch>
        </p:blipFill>
        <p:spPr>
          <a:xfrm>
            <a:off x="4800600" y="1701651"/>
            <a:ext cx="3010320" cy="2886478"/>
          </a:xfrm>
          <a:prstGeom prst="rect">
            <a:avLst/>
          </a:prstGeom>
        </p:spPr>
      </p:pic>
      <p:pic>
        <p:nvPicPr>
          <p:cNvPr id="24" name="Picture 23">
            <a:hlinkClick r:id="rId11"/>
            <a:extLst>
              <a:ext uri="{FF2B5EF4-FFF2-40B4-BE49-F238E27FC236}">
                <a16:creationId xmlns:a16="http://schemas.microsoft.com/office/drawing/2014/main" id="{25A64FCA-1BA5-D3D8-78A2-E6B2BE8D0E7D}"/>
              </a:ext>
            </a:extLst>
          </p:cNvPr>
          <p:cNvPicPr>
            <a:picLocks noChangeAspect="1"/>
          </p:cNvPicPr>
          <p:nvPr/>
        </p:nvPicPr>
        <p:blipFill>
          <a:blip r:embed="rId12"/>
          <a:stretch>
            <a:fillRect/>
          </a:stretch>
        </p:blipFill>
        <p:spPr>
          <a:xfrm>
            <a:off x="5943600" y="4797247"/>
            <a:ext cx="3124200" cy="1779435"/>
          </a:xfrm>
          <a:prstGeom prst="rect">
            <a:avLst/>
          </a:prstGeom>
        </p:spPr>
      </p:pic>
      <p:pic>
        <p:nvPicPr>
          <p:cNvPr id="26" name="Picture 25">
            <a:hlinkClick r:id="rId13"/>
            <a:extLst>
              <a:ext uri="{FF2B5EF4-FFF2-40B4-BE49-F238E27FC236}">
                <a16:creationId xmlns:a16="http://schemas.microsoft.com/office/drawing/2014/main" id="{C9EDB82D-16B8-8341-4507-EE9487EBD86B}"/>
              </a:ext>
            </a:extLst>
          </p:cNvPr>
          <p:cNvPicPr>
            <a:picLocks noChangeAspect="1"/>
          </p:cNvPicPr>
          <p:nvPr/>
        </p:nvPicPr>
        <p:blipFill>
          <a:blip r:embed="rId14"/>
          <a:stretch>
            <a:fillRect/>
          </a:stretch>
        </p:blipFill>
        <p:spPr>
          <a:xfrm>
            <a:off x="8534400" y="1895249"/>
            <a:ext cx="2944096" cy="1533751"/>
          </a:xfrm>
          <a:prstGeom prst="rect">
            <a:avLst/>
          </a:prstGeom>
        </p:spPr>
      </p:pic>
      <p:sp>
        <p:nvSpPr>
          <p:cNvPr id="29" name="object 6">
            <a:extLst>
              <a:ext uri="{FF2B5EF4-FFF2-40B4-BE49-F238E27FC236}">
                <a16:creationId xmlns:a16="http://schemas.microsoft.com/office/drawing/2014/main" id="{1F1BC887-BA25-D13A-193A-A9F6196E05C0}"/>
              </a:ext>
            </a:extLst>
          </p:cNvPr>
          <p:cNvSpPr txBox="1">
            <a:spLocks/>
          </p:cNvSpPr>
          <p:nvPr/>
        </p:nvSpPr>
        <p:spPr>
          <a:xfrm>
            <a:off x="2514027" y="464980"/>
            <a:ext cx="7286976" cy="1091673"/>
          </a:xfrm>
          <a:prstGeom prst="rect">
            <a:avLst/>
          </a:prstGeom>
          <a:solidFill>
            <a:srgbClr val="DBDBDB"/>
          </a:solidFill>
          <a:ln w="76200">
            <a:solidFill>
              <a:srgbClr val="000000"/>
            </a:solidFill>
          </a:ln>
        </p:spPr>
        <p:txBody>
          <a:bodyPr vert="horz" wrap="square" lIns="0" tIns="144000" rIns="0" bIns="144000" rtlCol="0">
            <a:spAutoFit/>
          </a:bodyPr>
          <a:lstStyle>
            <a:lvl1pPr>
              <a:defRPr sz="3600" b="0" i="0">
                <a:solidFill>
                  <a:schemeClr val="tx1"/>
                </a:solidFill>
                <a:latin typeface="Calibri Light"/>
                <a:ea typeface="+mj-ea"/>
                <a:cs typeface="Calibri Light"/>
              </a:defRPr>
            </a:lvl1pPr>
          </a:lstStyle>
          <a:p>
            <a:pPr marL="12700" marR="5080" indent="118745" algn="ctr">
              <a:lnSpc>
                <a:spcPts val="2810"/>
              </a:lnSpc>
              <a:spcBef>
                <a:spcPts val="455"/>
              </a:spcBef>
            </a:pPr>
            <a:r>
              <a:rPr lang="en-GB" sz="3200" i="1" dirty="0">
                <a:latin typeface="Calibri"/>
                <a:cs typeface="Calibri"/>
              </a:rPr>
              <a:t>Useful resources for parents…</a:t>
            </a:r>
          </a:p>
          <a:p>
            <a:pPr marL="12700" marR="5080" indent="118745" algn="ctr">
              <a:lnSpc>
                <a:spcPts val="2810"/>
              </a:lnSpc>
              <a:spcBef>
                <a:spcPts val="455"/>
              </a:spcBef>
            </a:pPr>
            <a:r>
              <a:rPr lang="en-GB" sz="3200" i="1" dirty="0">
                <a:latin typeface="Calibri"/>
                <a:cs typeface="Calibri"/>
              </a:rPr>
              <a:t>click on the images.</a:t>
            </a:r>
          </a:p>
        </p:txBody>
      </p:sp>
      <p:pic>
        <p:nvPicPr>
          <p:cNvPr id="5" name="Picture 4" descr="A logo of a tree&#10;&#10;AI-generated content may be incorrect.">
            <a:extLst>
              <a:ext uri="{FF2B5EF4-FFF2-40B4-BE49-F238E27FC236}">
                <a16:creationId xmlns:a16="http://schemas.microsoft.com/office/drawing/2014/main" id="{964F67CF-A5B3-5682-E465-4ECC821C08EA}"/>
              </a:ext>
            </a:extLst>
          </p:cNvPr>
          <p:cNvPicPr>
            <a:picLocks noChangeAspect="1"/>
          </p:cNvPicPr>
          <p:nvPr/>
        </p:nvPicPr>
        <p:blipFill>
          <a:blip r:embed="rId15"/>
          <a:stretch>
            <a:fillRect/>
          </a:stretch>
        </p:blipFill>
        <p:spPr>
          <a:xfrm>
            <a:off x="462420" y="352612"/>
            <a:ext cx="912940" cy="1057088"/>
          </a:xfrm>
          <a:prstGeom prst="rect">
            <a:avLst/>
          </a:prstGeom>
        </p:spPr>
      </p:pic>
    </p:spTree>
    <p:extLst>
      <p:ext uri="{BB962C8B-B14F-4D97-AF65-F5344CB8AC3E}">
        <p14:creationId xmlns:p14="http://schemas.microsoft.com/office/powerpoint/2010/main" val="289001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5837"/>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3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8" name="object 8"/>
          <p:cNvSpPr txBox="1"/>
          <p:nvPr/>
        </p:nvSpPr>
        <p:spPr>
          <a:xfrm>
            <a:off x="533400" y="1981200"/>
            <a:ext cx="10210799" cy="4130426"/>
          </a:xfrm>
          <a:prstGeom prst="rect">
            <a:avLst/>
          </a:prstGeom>
        </p:spPr>
        <p:txBody>
          <a:bodyPr vert="horz" wrap="square" lIns="0" tIns="12700" rIns="0" bIns="0" rtlCol="0" anchor="t">
            <a:spAutoFit/>
          </a:bodyPr>
          <a:lstStyle/>
          <a:p>
            <a:pPr marL="12700">
              <a:lnSpc>
                <a:spcPct val="150000"/>
              </a:lnSpc>
              <a:tabLst>
                <a:tab pos="3670300" algn="l"/>
              </a:tabLst>
            </a:pPr>
            <a:r>
              <a:rPr lang="en-GB" dirty="0">
                <a:latin typeface="Arial" panose="020B0604020202020204" pitchFamily="34" charset="0"/>
                <a:cs typeface="Arial" panose="020B0604020202020204" pitchFamily="34" charset="0"/>
              </a:rPr>
              <a:t>Signed on behalf of the senior leadership team:</a:t>
            </a:r>
          </a:p>
          <a:p>
            <a:pPr marL="12700">
              <a:lnSpc>
                <a:spcPct val="150000"/>
              </a:lnSpc>
              <a:tabLst>
                <a:tab pos="3670300" algn="l"/>
              </a:tabLst>
            </a:pPr>
            <a:r>
              <a:rPr lang="en-GB" dirty="0">
                <a:latin typeface="Arial" panose="020B0604020202020204" pitchFamily="34" charset="0"/>
                <a:cs typeface="Arial" panose="020B0604020202020204" pitchFamily="34" charset="0"/>
              </a:rPr>
              <a:t>Nick Arnold           (Head teacher)</a:t>
            </a:r>
          </a:p>
          <a:p>
            <a:pPr marL="12700">
              <a:lnSpc>
                <a:spcPct val="150000"/>
              </a:lnSpc>
              <a:tabLst>
                <a:tab pos="3670300" algn="l"/>
              </a:tabLst>
            </a:pPr>
            <a:r>
              <a:rPr lang="en-GB" dirty="0">
                <a:latin typeface="Arial" panose="020B0604020202020204" pitchFamily="34" charset="0"/>
                <a:cs typeface="Arial" panose="020B0604020202020204" pitchFamily="34" charset="0"/>
              </a:rPr>
              <a:t>Helen Ingram         (</a:t>
            </a:r>
            <a:r>
              <a:rPr spc="-10" dirty="0">
                <a:latin typeface="Arial" panose="020B0604020202020204" pitchFamily="34" charset="0"/>
                <a:cs typeface="Arial" panose="020B0604020202020204" pitchFamily="34" charset="0"/>
              </a:rPr>
              <a:t>SENDCo)</a:t>
            </a:r>
            <a:endParaRPr dirty="0">
              <a:latin typeface="Arial" panose="020B0604020202020204" pitchFamily="34" charset="0"/>
              <a:cs typeface="Arial" panose="020B0604020202020204" pitchFamily="34" charset="0"/>
            </a:endParaRPr>
          </a:p>
          <a:p>
            <a:pPr marL="12700">
              <a:lnSpc>
                <a:spcPct val="150000"/>
              </a:lnSpc>
            </a:pPr>
            <a:r>
              <a:rPr b="1" i="1" dirty="0">
                <a:latin typeface="Arial"/>
                <a:cs typeface="Arial"/>
              </a:rPr>
              <a:t>This</a:t>
            </a:r>
            <a:r>
              <a:rPr b="1" i="1" spc="-35" dirty="0">
                <a:latin typeface="Arial"/>
                <a:cs typeface="Arial"/>
              </a:rPr>
              <a:t> </a:t>
            </a:r>
            <a:r>
              <a:rPr b="1" i="1" dirty="0">
                <a:latin typeface="Arial"/>
                <a:cs typeface="Arial"/>
              </a:rPr>
              <a:t>report</a:t>
            </a:r>
            <a:r>
              <a:rPr b="1" i="1" spc="-45" dirty="0">
                <a:latin typeface="Arial"/>
                <a:cs typeface="Arial"/>
              </a:rPr>
              <a:t> </a:t>
            </a:r>
            <a:r>
              <a:rPr b="1" i="1" dirty="0">
                <a:latin typeface="Arial"/>
                <a:cs typeface="Arial"/>
              </a:rPr>
              <a:t>was</a:t>
            </a:r>
            <a:r>
              <a:rPr b="1" i="1" spc="-40" dirty="0">
                <a:latin typeface="Arial"/>
                <a:cs typeface="Arial"/>
              </a:rPr>
              <a:t> </a:t>
            </a:r>
            <a:r>
              <a:rPr b="1" i="1" spc="-10" dirty="0">
                <a:latin typeface="Arial"/>
                <a:cs typeface="Arial"/>
              </a:rPr>
              <a:t>presented</a:t>
            </a:r>
            <a:r>
              <a:rPr b="1" i="1" spc="-45" dirty="0">
                <a:latin typeface="Arial"/>
                <a:cs typeface="Arial"/>
              </a:rPr>
              <a:t> </a:t>
            </a:r>
            <a:r>
              <a:rPr b="1" i="1" dirty="0">
                <a:latin typeface="Arial"/>
                <a:cs typeface="Arial"/>
              </a:rPr>
              <a:t>to</a:t>
            </a:r>
            <a:r>
              <a:rPr b="1" i="1" spc="-35" dirty="0">
                <a:latin typeface="Arial"/>
                <a:cs typeface="Arial"/>
              </a:rPr>
              <a:t> </a:t>
            </a:r>
            <a:r>
              <a:rPr b="1" i="1" dirty="0">
                <a:latin typeface="Arial"/>
                <a:cs typeface="Arial"/>
              </a:rPr>
              <a:t>and</a:t>
            </a:r>
            <a:r>
              <a:rPr b="1" i="1" spc="-45" dirty="0">
                <a:latin typeface="Arial"/>
                <a:cs typeface="Arial"/>
              </a:rPr>
              <a:t> </a:t>
            </a:r>
            <a:r>
              <a:rPr b="1" i="1" dirty="0">
                <a:latin typeface="Arial"/>
                <a:cs typeface="Arial"/>
              </a:rPr>
              <a:t>approved</a:t>
            </a:r>
            <a:r>
              <a:rPr b="1" i="1" spc="-60" dirty="0">
                <a:latin typeface="Arial"/>
                <a:cs typeface="Arial"/>
              </a:rPr>
              <a:t> </a:t>
            </a:r>
            <a:r>
              <a:rPr b="1" i="1" dirty="0">
                <a:latin typeface="Arial"/>
                <a:cs typeface="Arial"/>
              </a:rPr>
              <a:t>by</a:t>
            </a:r>
            <a:r>
              <a:rPr b="1" i="1" spc="-30" dirty="0">
                <a:latin typeface="Arial"/>
                <a:cs typeface="Arial"/>
              </a:rPr>
              <a:t> </a:t>
            </a:r>
            <a:r>
              <a:rPr b="1" i="1" dirty="0">
                <a:latin typeface="Arial"/>
                <a:cs typeface="Arial"/>
              </a:rPr>
              <a:t>the</a:t>
            </a:r>
            <a:r>
              <a:rPr b="1" i="1" spc="-25" dirty="0">
                <a:latin typeface="Arial"/>
                <a:cs typeface="Arial"/>
              </a:rPr>
              <a:t> </a:t>
            </a:r>
            <a:r>
              <a:rPr b="1" i="1" spc="-10" dirty="0">
                <a:latin typeface="Arial"/>
                <a:cs typeface="Arial"/>
              </a:rPr>
              <a:t>school’s</a:t>
            </a:r>
            <a:r>
              <a:rPr b="1" i="1" spc="-55" dirty="0">
                <a:latin typeface="Arial"/>
                <a:cs typeface="Arial"/>
              </a:rPr>
              <a:t> </a:t>
            </a:r>
            <a:r>
              <a:rPr b="1" i="1" dirty="0">
                <a:latin typeface="Arial"/>
                <a:cs typeface="Arial"/>
              </a:rPr>
              <a:t>Senior</a:t>
            </a:r>
            <a:r>
              <a:rPr b="1" i="1" spc="-30" dirty="0">
                <a:latin typeface="Arial"/>
                <a:cs typeface="Arial"/>
              </a:rPr>
              <a:t> </a:t>
            </a:r>
            <a:r>
              <a:rPr b="1" i="1" dirty="0">
                <a:latin typeface="Arial"/>
                <a:cs typeface="Arial"/>
              </a:rPr>
              <a:t>Leadership</a:t>
            </a:r>
            <a:r>
              <a:rPr b="1" i="1" spc="-40" dirty="0">
                <a:latin typeface="Arial"/>
                <a:cs typeface="Arial"/>
              </a:rPr>
              <a:t> </a:t>
            </a:r>
            <a:r>
              <a:rPr b="1" i="1" spc="-10" dirty="0">
                <a:latin typeface="Arial"/>
                <a:cs typeface="Arial"/>
              </a:rPr>
              <a:t>Team</a:t>
            </a:r>
            <a:r>
              <a:rPr b="1" i="1" spc="-15" dirty="0">
                <a:latin typeface="Arial"/>
                <a:cs typeface="Arial"/>
              </a:rPr>
              <a:t> </a:t>
            </a:r>
            <a:r>
              <a:rPr b="1" i="1" dirty="0">
                <a:latin typeface="Arial"/>
                <a:cs typeface="Arial"/>
              </a:rPr>
              <a:t>in</a:t>
            </a:r>
            <a:r>
              <a:rPr b="1" i="1" spc="-20" dirty="0">
                <a:latin typeface="Arial"/>
                <a:cs typeface="Arial"/>
              </a:rPr>
              <a:t> </a:t>
            </a:r>
            <a:r>
              <a:rPr b="1" i="1" dirty="0">
                <a:latin typeface="Arial"/>
                <a:cs typeface="Arial"/>
              </a:rPr>
              <a:t>September</a:t>
            </a:r>
            <a:r>
              <a:rPr b="1" i="1" spc="-40" dirty="0">
                <a:latin typeface="Arial"/>
                <a:cs typeface="Arial"/>
              </a:rPr>
              <a:t> </a:t>
            </a:r>
            <a:r>
              <a:rPr lang="en-GB" b="1" i="1" spc="-20" dirty="0">
                <a:latin typeface="Arial"/>
                <a:cs typeface="Arial"/>
              </a:rPr>
              <a:t>2025</a:t>
            </a:r>
          </a:p>
          <a:p>
            <a:pPr>
              <a:lnSpc>
                <a:spcPct val="150000"/>
              </a:lnSpc>
            </a:pPr>
            <a:endParaRPr dirty="0">
              <a:latin typeface="Arial" panose="020B0604020202020204" pitchFamily="34" charset="0"/>
              <a:cs typeface="Arial" panose="020B0604020202020204" pitchFamily="34" charset="0"/>
            </a:endParaRPr>
          </a:p>
          <a:p>
            <a:pPr marL="12700">
              <a:lnSpc>
                <a:spcPct val="150000"/>
              </a:lnSpc>
            </a:pPr>
            <a:r>
              <a:rPr dirty="0">
                <a:latin typeface="Arial" panose="020B0604020202020204" pitchFamily="34" charset="0"/>
                <a:cs typeface="Arial" panose="020B0604020202020204" pitchFamily="34" charset="0"/>
              </a:rPr>
              <a:t>Signed</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on</a:t>
            </a:r>
            <a:r>
              <a:rPr spc="-5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behalf</a:t>
            </a:r>
            <a:r>
              <a:rPr spc="-4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of</a:t>
            </a:r>
            <a:r>
              <a:rPr spc="-30" dirty="0">
                <a:latin typeface="Arial" panose="020B0604020202020204" pitchFamily="34" charset="0"/>
                <a:cs typeface="Arial" panose="020B0604020202020204" pitchFamily="34" charset="0"/>
              </a:rPr>
              <a:t> </a:t>
            </a:r>
            <a:r>
              <a:rPr lang="en-GB" spc="-10" dirty="0">
                <a:latin typeface="Arial" panose="020B0604020202020204" pitchFamily="34" charset="0"/>
                <a:cs typeface="Arial" panose="020B0604020202020204" pitchFamily="34" charset="0"/>
              </a:rPr>
              <a:t>the </a:t>
            </a:r>
            <a:r>
              <a:rPr dirty="0">
                <a:latin typeface="Arial" panose="020B0604020202020204" pitchFamily="34" charset="0"/>
                <a:cs typeface="Arial" panose="020B0604020202020204" pitchFamily="34" charset="0"/>
              </a:rPr>
              <a:t>Governing</a:t>
            </a:r>
            <a:r>
              <a:rPr spc="-5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Body</a:t>
            </a:r>
            <a:r>
              <a:rPr lang="en-GB" spc="-10" dirty="0">
                <a:latin typeface="Arial" panose="020B0604020202020204" pitchFamily="34" charset="0"/>
                <a:cs typeface="Arial" panose="020B0604020202020204" pitchFamily="34" charset="0"/>
              </a:rPr>
              <a:t>:</a:t>
            </a:r>
          </a:p>
          <a:p>
            <a:pPr marL="12700">
              <a:lnSpc>
                <a:spcPct val="150000"/>
              </a:lnSpc>
            </a:pPr>
            <a:r>
              <a:rPr lang="en-GB" spc="-10" dirty="0">
                <a:latin typeface="Arial" panose="020B0604020202020204" pitchFamily="34" charset="0"/>
                <a:cs typeface="Arial" panose="020B0604020202020204" pitchFamily="34" charset="0"/>
              </a:rPr>
              <a:t>Faye Forsyth     </a:t>
            </a:r>
            <a:r>
              <a:rPr dirty="0">
                <a:latin typeface="Arial" panose="020B0604020202020204" pitchFamily="34" charset="0"/>
                <a:cs typeface="Arial" panose="020B0604020202020204" pitchFamily="34" charset="0"/>
              </a:rPr>
              <a:t>(Chair</a:t>
            </a:r>
            <a:r>
              <a:rPr spc="-2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of</a:t>
            </a:r>
            <a:r>
              <a:rPr spc="-2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the</a:t>
            </a:r>
            <a:r>
              <a:rPr spc="-3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Governing</a:t>
            </a:r>
            <a:r>
              <a:rPr spc="-2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Body)</a:t>
            </a:r>
            <a:endParaRPr lang="en-GB" spc="-10" dirty="0">
              <a:latin typeface="Arial" panose="020B0604020202020204" pitchFamily="34" charset="0"/>
              <a:cs typeface="Arial" panose="020B0604020202020204" pitchFamily="34" charset="0"/>
            </a:endParaRPr>
          </a:p>
          <a:p>
            <a:pPr marL="12700">
              <a:lnSpc>
                <a:spcPct val="150000"/>
              </a:lnSpc>
            </a:pPr>
            <a:r>
              <a:rPr lang="en-GB" spc="-10" dirty="0">
                <a:latin typeface="Arial" panose="020B0604020202020204" pitchFamily="34" charset="0"/>
                <a:cs typeface="Arial" panose="020B0604020202020204" pitchFamily="34" charset="0"/>
              </a:rPr>
              <a:t>Nic Saint          </a:t>
            </a:r>
            <a:r>
              <a:rPr dirty="0">
                <a:latin typeface="Arial" panose="020B0604020202020204" pitchFamily="34" charset="0"/>
                <a:cs typeface="Arial" panose="020B0604020202020204" pitchFamily="34" charset="0"/>
              </a:rPr>
              <a:t>(SEND</a:t>
            </a:r>
            <a:r>
              <a:rPr spc="-5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Governor)</a:t>
            </a:r>
            <a:endParaRPr dirty="0">
              <a:latin typeface="Arial" panose="020B0604020202020204" pitchFamily="34" charset="0"/>
              <a:cs typeface="Arial" panose="020B0604020202020204" pitchFamily="34" charset="0"/>
            </a:endParaRPr>
          </a:p>
          <a:p>
            <a:pPr marL="12700">
              <a:lnSpc>
                <a:spcPct val="150000"/>
              </a:lnSpc>
            </a:pPr>
            <a:r>
              <a:rPr b="1" i="1" dirty="0">
                <a:latin typeface="Arial" panose="020B0604020202020204" pitchFamily="34" charset="0"/>
                <a:cs typeface="Arial" panose="020B0604020202020204" pitchFamily="34" charset="0"/>
              </a:rPr>
              <a:t>This</a:t>
            </a:r>
            <a:r>
              <a:rPr b="1" i="1" spc="-3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report</a:t>
            </a:r>
            <a:r>
              <a:rPr b="1" i="1" spc="-3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was</a:t>
            </a:r>
            <a:r>
              <a:rPr b="1" i="1" spc="-30"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presented</a:t>
            </a:r>
            <a:r>
              <a:rPr b="1" i="1" spc="-4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to</a:t>
            </a:r>
            <a:r>
              <a:rPr b="1" i="1" spc="-2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and</a:t>
            </a:r>
            <a:r>
              <a:rPr b="1" i="1" spc="-4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approved</a:t>
            </a:r>
            <a:r>
              <a:rPr b="1" i="1" spc="-5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by</a:t>
            </a:r>
            <a:r>
              <a:rPr b="1" i="1" spc="-20"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the</a:t>
            </a:r>
            <a:r>
              <a:rPr b="1" i="1" spc="-20" dirty="0">
                <a:latin typeface="Arial" panose="020B0604020202020204" pitchFamily="34" charset="0"/>
                <a:cs typeface="Arial" panose="020B0604020202020204" pitchFamily="34" charset="0"/>
              </a:rPr>
              <a:t> </a:t>
            </a:r>
            <a:r>
              <a:rPr b="1" i="1" spc="-10" dirty="0">
                <a:latin typeface="Arial" panose="020B0604020202020204" pitchFamily="34" charset="0"/>
                <a:cs typeface="Arial" panose="020B0604020202020204" pitchFamily="34" charset="0"/>
              </a:rPr>
              <a:t>school’s</a:t>
            </a:r>
            <a:r>
              <a:rPr b="1" i="1" spc="-45" dirty="0">
                <a:latin typeface="Arial" panose="020B0604020202020204" pitchFamily="34" charset="0"/>
                <a:cs typeface="Arial" panose="020B0604020202020204" pitchFamily="34" charset="0"/>
              </a:rPr>
              <a:t> </a:t>
            </a:r>
            <a:r>
              <a:rPr b="1" i="1" dirty="0">
                <a:latin typeface="Arial" panose="020B0604020202020204" pitchFamily="34" charset="0"/>
                <a:cs typeface="Arial" panose="020B0604020202020204" pitchFamily="34" charset="0"/>
              </a:rPr>
              <a:t>Governing</a:t>
            </a:r>
            <a:r>
              <a:rPr b="1" i="1" spc="-25" dirty="0">
                <a:latin typeface="Arial" panose="020B0604020202020204" pitchFamily="34" charset="0"/>
                <a:cs typeface="Arial" panose="020B0604020202020204" pitchFamily="34" charset="0"/>
              </a:rPr>
              <a:t> </a:t>
            </a:r>
            <a:r>
              <a:rPr b="1" i="1" spc="-20" dirty="0">
                <a:latin typeface="Arial" panose="020B0604020202020204" pitchFamily="34" charset="0"/>
                <a:cs typeface="Arial" panose="020B0604020202020204" pitchFamily="34" charset="0"/>
              </a:rPr>
              <a:t>Body</a:t>
            </a:r>
            <a:endParaRPr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631C404-B61A-8DE9-8567-F20835EF882D}"/>
              </a:ext>
            </a:extLst>
          </p:cNvPr>
          <p:cNvPicPr>
            <a:picLocks noChangeAspect="1"/>
          </p:cNvPicPr>
          <p:nvPr/>
        </p:nvPicPr>
        <p:blipFill>
          <a:blip r:embed="rId2"/>
          <a:stretch>
            <a:fillRect/>
          </a:stretch>
        </p:blipFill>
        <p:spPr>
          <a:xfrm>
            <a:off x="9906000" y="332310"/>
            <a:ext cx="1680705" cy="114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1450" y="1248987"/>
            <a:ext cx="9592310" cy="4785360"/>
            <a:chOff x="332231" y="894588"/>
            <a:chExt cx="9592310" cy="4785360"/>
          </a:xfrm>
        </p:grpSpPr>
        <p:sp>
          <p:nvSpPr>
            <p:cNvPr id="3" name="object 3"/>
            <p:cNvSpPr/>
            <p:nvPr/>
          </p:nvSpPr>
          <p:spPr>
            <a:xfrm>
              <a:off x="370331" y="932688"/>
              <a:ext cx="9516110" cy="4709160"/>
            </a:xfrm>
            <a:custGeom>
              <a:avLst/>
              <a:gdLst/>
              <a:ahLst/>
              <a:cxnLst/>
              <a:rect l="l" t="t" r="r" b="b"/>
              <a:pathLst>
                <a:path w="9516110" h="4709160">
                  <a:moveTo>
                    <a:pt x="9515856" y="0"/>
                  </a:moveTo>
                  <a:lnTo>
                    <a:pt x="0" y="0"/>
                  </a:lnTo>
                  <a:lnTo>
                    <a:pt x="0" y="4709160"/>
                  </a:lnTo>
                  <a:lnTo>
                    <a:pt x="9515856" y="4709160"/>
                  </a:lnTo>
                  <a:lnTo>
                    <a:pt x="9515856" y="0"/>
                  </a:lnTo>
                  <a:close/>
                </a:path>
              </a:pathLst>
            </a:custGeom>
            <a:solidFill>
              <a:srgbClr val="DBDBDB"/>
            </a:solidFill>
          </p:spPr>
          <p:txBody>
            <a:bodyPr wrap="square" lIns="0" tIns="0" rIns="0" bIns="0" rtlCol="0"/>
            <a:lstStyle/>
            <a:p>
              <a:endParaRPr/>
            </a:p>
          </p:txBody>
        </p:sp>
        <p:sp>
          <p:nvSpPr>
            <p:cNvPr id="4" name="object 4"/>
            <p:cNvSpPr/>
            <p:nvPr/>
          </p:nvSpPr>
          <p:spPr>
            <a:xfrm>
              <a:off x="370331" y="932688"/>
              <a:ext cx="9516110" cy="4709160"/>
            </a:xfrm>
            <a:custGeom>
              <a:avLst/>
              <a:gdLst/>
              <a:ahLst/>
              <a:cxnLst/>
              <a:rect l="l" t="t" r="r" b="b"/>
              <a:pathLst>
                <a:path w="9516110" h="4709160">
                  <a:moveTo>
                    <a:pt x="0" y="4709160"/>
                  </a:moveTo>
                  <a:lnTo>
                    <a:pt x="9515856" y="4709160"/>
                  </a:lnTo>
                  <a:lnTo>
                    <a:pt x="9515856" y="0"/>
                  </a:lnTo>
                  <a:lnTo>
                    <a:pt x="0" y="0"/>
                  </a:lnTo>
                  <a:lnTo>
                    <a:pt x="0" y="4709160"/>
                  </a:lnTo>
                  <a:close/>
                </a:path>
              </a:pathLst>
            </a:custGeom>
            <a:ln w="76200">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564950" y="1294075"/>
            <a:ext cx="9110345" cy="697230"/>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Definition</a:t>
            </a:r>
            <a:r>
              <a:rPr sz="4400" b="1" spc="-105" dirty="0">
                <a:latin typeface="Calibri"/>
                <a:cs typeface="Calibri"/>
              </a:rPr>
              <a:t> </a:t>
            </a:r>
            <a:r>
              <a:rPr sz="4400" b="1" dirty="0">
                <a:latin typeface="Calibri"/>
                <a:cs typeface="Calibri"/>
              </a:rPr>
              <a:t>of</a:t>
            </a:r>
            <a:r>
              <a:rPr sz="4400" b="1" spc="-70" dirty="0">
                <a:latin typeface="Calibri"/>
                <a:cs typeface="Calibri"/>
              </a:rPr>
              <a:t> </a:t>
            </a:r>
            <a:r>
              <a:rPr sz="4400" b="1" dirty="0">
                <a:latin typeface="Calibri"/>
                <a:cs typeface="Calibri"/>
              </a:rPr>
              <a:t>Special</a:t>
            </a:r>
            <a:r>
              <a:rPr sz="4400" b="1" spc="-100" dirty="0">
                <a:latin typeface="Calibri"/>
                <a:cs typeface="Calibri"/>
              </a:rPr>
              <a:t> </a:t>
            </a:r>
            <a:r>
              <a:rPr sz="4400" b="1" dirty="0">
                <a:latin typeface="Calibri"/>
                <a:cs typeface="Calibri"/>
              </a:rPr>
              <a:t>Educational</a:t>
            </a:r>
            <a:r>
              <a:rPr sz="4400" b="1" spc="-100" dirty="0">
                <a:latin typeface="Calibri"/>
                <a:cs typeface="Calibri"/>
              </a:rPr>
              <a:t> </a:t>
            </a:r>
            <a:r>
              <a:rPr sz="4400" b="1" spc="-10" dirty="0">
                <a:latin typeface="Calibri"/>
                <a:cs typeface="Calibri"/>
              </a:rPr>
              <a:t>Needs</a:t>
            </a:r>
            <a:endParaRPr sz="4400" dirty="0">
              <a:latin typeface="Calibri"/>
              <a:cs typeface="Calibri"/>
            </a:endParaRPr>
          </a:p>
        </p:txBody>
      </p:sp>
      <p:sp>
        <p:nvSpPr>
          <p:cNvPr id="6" name="object 6"/>
          <p:cNvSpPr txBox="1"/>
          <p:nvPr/>
        </p:nvSpPr>
        <p:spPr>
          <a:xfrm>
            <a:off x="553212" y="1984317"/>
            <a:ext cx="9328785" cy="3364639"/>
          </a:xfrm>
          <a:prstGeom prst="rect">
            <a:avLst/>
          </a:prstGeom>
        </p:spPr>
        <p:txBody>
          <a:bodyPr vert="horz" wrap="square" lIns="0" tIns="13335" rIns="0" bIns="0" rtlCol="0">
            <a:spAutoFit/>
          </a:bodyPr>
          <a:lstStyle/>
          <a:p>
            <a:pPr marL="4445" algn="ctr">
              <a:lnSpc>
                <a:spcPts val="3650"/>
              </a:lnSpc>
              <a:spcBef>
                <a:spcPts val="105"/>
              </a:spcBef>
            </a:pPr>
            <a:r>
              <a:rPr sz="2400" spc="-10" dirty="0">
                <a:latin typeface="Arial" panose="020B0604020202020204" pitchFamily="34" charset="0"/>
                <a:cs typeface="Arial" panose="020B0604020202020204" pitchFamily="34" charset="0"/>
              </a:rPr>
              <a:t>(taken</a:t>
            </a:r>
            <a:r>
              <a:rPr sz="2400" spc="-6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from</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SEND</a:t>
            </a:r>
            <a:r>
              <a:rPr sz="2400" spc="-6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Code</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Practice:</a:t>
            </a:r>
            <a:r>
              <a:rPr sz="2400" spc="-8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0</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to</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25</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years</a:t>
            </a:r>
            <a:r>
              <a:rPr sz="2400" spc="-60"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5080" algn="ctr">
              <a:lnSpc>
                <a:spcPts val="3650"/>
              </a:lnSpc>
            </a:pPr>
            <a:r>
              <a:rPr sz="2400" dirty="0">
                <a:latin typeface="Arial" panose="020B0604020202020204" pitchFamily="34" charset="0"/>
                <a:cs typeface="Arial" panose="020B0604020202020204" pitchFamily="34" charset="0"/>
              </a:rPr>
              <a:t>January</a:t>
            </a:r>
            <a:r>
              <a:rPr sz="2400" spc="-8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2015)</a:t>
            </a:r>
            <a:endParaRPr sz="2400" dirty="0">
              <a:latin typeface="Arial" panose="020B0604020202020204" pitchFamily="34" charset="0"/>
              <a:cs typeface="Arial" panose="020B0604020202020204" pitchFamily="34" charset="0"/>
            </a:endParaRPr>
          </a:p>
          <a:p>
            <a:pPr>
              <a:lnSpc>
                <a:spcPct val="100000"/>
              </a:lnSpc>
              <a:spcBef>
                <a:spcPts val="270"/>
              </a:spcBef>
            </a:pPr>
            <a:endParaRPr sz="2400" dirty="0">
              <a:latin typeface="Arial" panose="020B0604020202020204" pitchFamily="34" charset="0"/>
              <a:cs typeface="Arial" panose="020B0604020202020204" pitchFamily="34" charset="0"/>
            </a:endParaRPr>
          </a:p>
          <a:p>
            <a:pPr marL="12700" marR="5080" indent="1270" algn="ctr">
              <a:lnSpc>
                <a:spcPct val="90000"/>
              </a:lnSpc>
              <a:spcBef>
                <a:spcPts val="5"/>
              </a:spcBef>
            </a:pPr>
            <a:r>
              <a:rPr sz="2400" i="1" dirty="0">
                <a:latin typeface="Arial" panose="020B0604020202020204" pitchFamily="34" charset="0"/>
                <a:cs typeface="Arial" panose="020B0604020202020204" pitchFamily="34" charset="0"/>
              </a:rPr>
              <a:t>A</a:t>
            </a:r>
            <a:r>
              <a:rPr sz="2400" i="1" spc="-1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pupil</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has</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SEN</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if</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they</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have</a:t>
            </a:r>
            <a:r>
              <a:rPr sz="2400" i="1" spc="-2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learning</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difficulty</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or</a:t>
            </a:r>
            <a:r>
              <a:rPr sz="2400" i="1" spc="-15" dirty="0">
                <a:latin typeface="Arial" panose="020B0604020202020204" pitchFamily="34" charset="0"/>
                <a:cs typeface="Arial" panose="020B0604020202020204" pitchFamily="34" charset="0"/>
              </a:rPr>
              <a:t> </a:t>
            </a:r>
            <a:r>
              <a:rPr sz="2400" i="1" spc="-10" dirty="0">
                <a:latin typeface="Arial" panose="020B0604020202020204" pitchFamily="34" charset="0"/>
                <a:cs typeface="Arial" panose="020B0604020202020204" pitchFamily="34" charset="0"/>
              </a:rPr>
              <a:t>disability </a:t>
            </a:r>
            <a:r>
              <a:rPr sz="2400" i="1" dirty="0">
                <a:latin typeface="Arial" panose="020B0604020202020204" pitchFamily="34" charset="0"/>
                <a:cs typeface="Arial" panose="020B0604020202020204" pitchFamily="34" charset="0"/>
              </a:rPr>
              <a:t>which</a:t>
            </a:r>
            <a:r>
              <a:rPr sz="2400" i="1" spc="-5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calls</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for</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special</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educational</a:t>
            </a:r>
            <a:r>
              <a:rPr sz="2400" i="1" spc="-6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provision</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to</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be</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made</a:t>
            </a:r>
            <a:r>
              <a:rPr sz="2400" i="1" spc="-50" dirty="0">
                <a:latin typeface="Arial" panose="020B0604020202020204" pitchFamily="34" charset="0"/>
                <a:cs typeface="Arial" panose="020B0604020202020204" pitchFamily="34" charset="0"/>
              </a:rPr>
              <a:t> </a:t>
            </a:r>
            <a:r>
              <a:rPr sz="2400" i="1" spc="-25" dirty="0">
                <a:latin typeface="Arial" panose="020B0604020202020204" pitchFamily="34" charset="0"/>
                <a:cs typeface="Arial" panose="020B0604020202020204" pitchFamily="34" charset="0"/>
              </a:rPr>
              <a:t>for </a:t>
            </a:r>
            <a:r>
              <a:rPr sz="2400" i="1" dirty="0">
                <a:latin typeface="Arial" panose="020B0604020202020204" pitchFamily="34" charset="0"/>
                <a:cs typeface="Arial" panose="020B0604020202020204" pitchFamily="34" charset="0"/>
              </a:rPr>
              <a:t>them.</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Namely</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provision</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that</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is</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different</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from</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or</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additional</a:t>
            </a:r>
            <a:r>
              <a:rPr sz="2400" i="1" spc="-35" dirty="0">
                <a:latin typeface="Arial" panose="020B0604020202020204" pitchFamily="34" charset="0"/>
                <a:cs typeface="Arial" panose="020B0604020202020204" pitchFamily="34" charset="0"/>
              </a:rPr>
              <a:t> </a:t>
            </a:r>
            <a:r>
              <a:rPr sz="2400" i="1" spc="-25" dirty="0">
                <a:latin typeface="Arial" panose="020B0604020202020204" pitchFamily="34" charset="0"/>
                <a:cs typeface="Arial" panose="020B0604020202020204" pitchFamily="34" charset="0"/>
              </a:rPr>
              <a:t>to </a:t>
            </a:r>
            <a:r>
              <a:rPr sz="2400" i="1" dirty="0">
                <a:latin typeface="Arial" panose="020B0604020202020204" pitchFamily="34" charset="0"/>
                <a:cs typeface="Arial" panose="020B0604020202020204" pitchFamily="34" charset="0"/>
              </a:rPr>
              <a:t>that</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normally</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available</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to</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pupils</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of</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the</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same</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age.</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Making</a:t>
            </a:r>
            <a:r>
              <a:rPr sz="2400" i="1" spc="-55" dirty="0">
                <a:latin typeface="Arial" panose="020B0604020202020204" pitchFamily="34" charset="0"/>
                <a:cs typeface="Arial" panose="020B0604020202020204" pitchFamily="34" charset="0"/>
              </a:rPr>
              <a:t> </a:t>
            </a:r>
            <a:r>
              <a:rPr sz="2400" i="1" spc="-10" dirty="0">
                <a:latin typeface="Arial" panose="020B0604020202020204" pitchFamily="34" charset="0"/>
                <a:cs typeface="Arial" panose="020B0604020202020204" pitchFamily="34" charset="0"/>
              </a:rPr>
              <a:t>higher </a:t>
            </a:r>
            <a:r>
              <a:rPr sz="2400" i="1" dirty="0">
                <a:latin typeface="Arial" panose="020B0604020202020204" pitchFamily="34" charset="0"/>
                <a:cs typeface="Arial" panose="020B0604020202020204" pitchFamily="34" charset="0"/>
              </a:rPr>
              <a:t>quality</a:t>
            </a:r>
            <a:r>
              <a:rPr sz="2400" i="1" spc="-5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teaching</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normally</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available</a:t>
            </a:r>
            <a:r>
              <a:rPr sz="2400" i="1" spc="-5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to</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the</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whole</a:t>
            </a:r>
            <a:r>
              <a:rPr sz="2400" i="1" spc="-6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class</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is</a:t>
            </a:r>
            <a:r>
              <a:rPr sz="2400" i="1" spc="-4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likely</a:t>
            </a:r>
            <a:r>
              <a:rPr sz="2400" i="1" spc="-30" dirty="0">
                <a:latin typeface="Arial" panose="020B0604020202020204" pitchFamily="34" charset="0"/>
                <a:cs typeface="Arial" panose="020B0604020202020204" pitchFamily="34" charset="0"/>
              </a:rPr>
              <a:t> </a:t>
            </a:r>
            <a:r>
              <a:rPr sz="2400" i="1" spc="-25" dirty="0">
                <a:latin typeface="Arial" panose="020B0604020202020204" pitchFamily="34" charset="0"/>
                <a:cs typeface="Arial" panose="020B0604020202020204" pitchFamily="34" charset="0"/>
              </a:rPr>
              <a:t>to </a:t>
            </a:r>
            <a:r>
              <a:rPr sz="2400" i="1" dirty="0">
                <a:latin typeface="Arial" panose="020B0604020202020204" pitchFamily="34" charset="0"/>
                <a:cs typeface="Arial" panose="020B0604020202020204" pitchFamily="34" charset="0"/>
              </a:rPr>
              <a:t>mean</a:t>
            </a:r>
            <a:r>
              <a:rPr sz="2400" i="1" spc="-2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that</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fewer</a:t>
            </a:r>
            <a:r>
              <a:rPr sz="2400" i="1" spc="-3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pupils</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will</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require</a:t>
            </a:r>
            <a:r>
              <a:rPr sz="2400" i="1" spc="-35"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such</a:t>
            </a:r>
            <a:r>
              <a:rPr sz="2400" i="1" spc="-40" dirty="0">
                <a:latin typeface="Arial" panose="020B0604020202020204" pitchFamily="34" charset="0"/>
                <a:cs typeface="Arial" panose="020B0604020202020204" pitchFamily="34" charset="0"/>
              </a:rPr>
              <a:t> </a:t>
            </a:r>
            <a:r>
              <a:rPr sz="2400" i="1" dirty="0">
                <a:latin typeface="Arial" panose="020B0604020202020204" pitchFamily="34" charset="0"/>
                <a:cs typeface="Arial" panose="020B0604020202020204" pitchFamily="34" charset="0"/>
              </a:rPr>
              <a:t>support.</a:t>
            </a:r>
            <a:r>
              <a:rPr sz="2400" i="1" spc="-40" dirty="0">
                <a:latin typeface="Arial" panose="020B0604020202020204" pitchFamily="34" charset="0"/>
                <a:cs typeface="Arial" panose="020B0604020202020204" pitchFamily="34" charset="0"/>
              </a:rPr>
              <a:t> </a:t>
            </a:r>
            <a:endParaRPr sz="2400" dirty="0">
              <a:highlight>
                <a:srgbClr val="FFFF00"/>
              </a:highlight>
              <a:latin typeface="Arial" panose="020B0604020202020204" pitchFamily="34" charset="0"/>
              <a:cs typeface="Arial" panose="020B0604020202020204" pitchFamily="34" charset="0"/>
            </a:endParaRPr>
          </a:p>
        </p:txBody>
      </p:sp>
      <p:grpSp>
        <p:nvGrpSpPr>
          <p:cNvPr id="7" name="object 7"/>
          <p:cNvGrpSpPr/>
          <p:nvPr/>
        </p:nvGrpSpPr>
        <p:grpSpPr>
          <a:xfrm>
            <a:off x="10022903" y="1787207"/>
            <a:ext cx="1873885" cy="2556510"/>
            <a:chOff x="10022903" y="1787207"/>
            <a:chExt cx="1873885" cy="2556510"/>
          </a:xfrm>
        </p:grpSpPr>
        <p:pic>
          <p:nvPicPr>
            <p:cNvPr id="8" name="object 8"/>
            <p:cNvPicPr/>
            <p:nvPr/>
          </p:nvPicPr>
          <p:blipFill>
            <a:blip r:embed="rId2" cstate="print"/>
            <a:stretch>
              <a:fillRect/>
            </a:stretch>
          </p:blipFill>
          <p:spPr>
            <a:xfrm>
              <a:off x="10032492" y="1796796"/>
              <a:ext cx="1854707" cy="2537460"/>
            </a:xfrm>
            <a:prstGeom prst="rect">
              <a:avLst/>
            </a:prstGeom>
          </p:spPr>
        </p:pic>
        <p:sp>
          <p:nvSpPr>
            <p:cNvPr id="9" name="object 9"/>
            <p:cNvSpPr/>
            <p:nvPr/>
          </p:nvSpPr>
          <p:spPr>
            <a:xfrm>
              <a:off x="10027666" y="1791970"/>
              <a:ext cx="1864360" cy="2546985"/>
            </a:xfrm>
            <a:custGeom>
              <a:avLst/>
              <a:gdLst/>
              <a:ahLst/>
              <a:cxnLst/>
              <a:rect l="l" t="t" r="r" b="b"/>
              <a:pathLst>
                <a:path w="1864359" h="2546985">
                  <a:moveTo>
                    <a:pt x="0" y="2546985"/>
                  </a:moveTo>
                  <a:lnTo>
                    <a:pt x="1864232" y="2546985"/>
                  </a:lnTo>
                  <a:lnTo>
                    <a:pt x="1864232" y="0"/>
                  </a:lnTo>
                  <a:lnTo>
                    <a:pt x="0" y="0"/>
                  </a:lnTo>
                  <a:lnTo>
                    <a:pt x="0" y="2546985"/>
                  </a:lnTo>
                  <a:close/>
                </a:path>
              </a:pathLst>
            </a:custGeom>
            <a:ln w="9525">
              <a:solidFill>
                <a:srgbClr val="000000"/>
              </a:solidFill>
            </a:ln>
          </p:spPr>
          <p:txBody>
            <a:bodyPr wrap="square" lIns="0" tIns="0" rIns="0" bIns="0" rtlCol="0"/>
            <a:lstStyle/>
            <a:p>
              <a:endParaRPr/>
            </a:p>
          </p:txBody>
        </p:sp>
      </p:grpSp>
      <p:pic>
        <p:nvPicPr>
          <p:cNvPr id="11" name="Picture 10">
            <a:extLst>
              <a:ext uri="{FF2B5EF4-FFF2-40B4-BE49-F238E27FC236}">
                <a16:creationId xmlns:a16="http://schemas.microsoft.com/office/drawing/2014/main" id="{2C0F470B-5046-336F-E612-B2118F08D97C}"/>
              </a:ext>
            </a:extLst>
          </p:cNvPr>
          <p:cNvPicPr>
            <a:picLocks noChangeAspect="1"/>
          </p:cNvPicPr>
          <p:nvPr/>
        </p:nvPicPr>
        <p:blipFill>
          <a:blip r:embed="rId3"/>
          <a:stretch>
            <a:fillRect/>
          </a:stretch>
        </p:blipFill>
        <p:spPr>
          <a:xfrm>
            <a:off x="10089845" y="290945"/>
            <a:ext cx="1680705" cy="1143430"/>
          </a:xfrm>
          <a:prstGeom prst="rect">
            <a:avLst/>
          </a:prstGeom>
        </p:spPr>
      </p:pic>
      <p:pic>
        <p:nvPicPr>
          <p:cNvPr id="13" name="Picture 12">
            <a:extLst>
              <a:ext uri="{FF2B5EF4-FFF2-40B4-BE49-F238E27FC236}">
                <a16:creationId xmlns:a16="http://schemas.microsoft.com/office/drawing/2014/main" id="{066D28FB-B943-1ADE-7268-70F2A699CBD6}"/>
              </a:ext>
            </a:extLst>
          </p:cNvPr>
          <p:cNvPicPr>
            <a:picLocks noChangeAspect="1"/>
          </p:cNvPicPr>
          <p:nvPr/>
        </p:nvPicPr>
        <p:blipFill>
          <a:blip r:embed="rId4"/>
          <a:stretch>
            <a:fillRect/>
          </a:stretch>
        </p:blipFill>
        <p:spPr>
          <a:xfrm>
            <a:off x="203000" y="171865"/>
            <a:ext cx="723900" cy="838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2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3" name="object 3"/>
          <p:cNvSpPr txBox="1"/>
          <p:nvPr/>
        </p:nvSpPr>
        <p:spPr>
          <a:xfrm>
            <a:off x="916939" y="1680463"/>
            <a:ext cx="10177145" cy="1287404"/>
          </a:xfrm>
          <a:prstGeom prst="rect">
            <a:avLst/>
          </a:prstGeom>
        </p:spPr>
        <p:txBody>
          <a:bodyPr vert="horz" wrap="square" lIns="0" tIns="60960" rIns="0" bIns="0" rtlCol="0" anchor="t">
            <a:spAutoFit/>
          </a:bodyPr>
          <a:lstStyle/>
          <a:p>
            <a:pPr marL="12700" marR="5080">
              <a:lnSpc>
                <a:spcPct val="150000"/>
              </a:lnSpc>
            </a:pPr>
            <a:r>
              <a:rPr lang="en-GB" sz="2800" spc="-10" dirty="0">
                <a:latin typeface="Sassoon Infant Std"/>
                <a:cs typeface="Calibri"/>
              </a:rPr>
              <a:t>A big thank you to the children, Parents/ C</a:t>
            </a:r>
            <a:r>
              <a:rPr lang="en-GB" sz="2800" dirty="0">
                <a:latin typeface="Sassoon Infant Std"/>
                <a:cs typeface="Calibri"/>
              </a:rPr>
              <a:t>arers</a:t>
            </a:r>
            <a:r>
              <a:rPr sz="2800" dirty="0">
                <a:latin typeface="Sassoon Infant Std"/>
                <a:cs typeface="Calibri"/>
              </a:rPr>
              <a:t>,</a:t>
            </a:r>
            <a:r>
              <a:rPr sz="2800" spc="-100" dirty="0">
                <a:latin typeface="Sassoon Infant Std"/>
                <a:cs typeface="Calibri"/>
              </a:rPr>
              <a:t> </a:t>
            </a:r>
            <a:r>
              <a:rPr lang="en-GB" sz="2800" spc="-100" dirty="0">
                <a:latin typeface="Sassoon Infant Std"/>
                <a:cs typeface="Calibri"/>
              </a:rPr>
              <a:t>e</a:t>
            </a:r>
            <a:r>
              <a:rPr sz="2800" dirty="0" err="1">
                <a:latin typeface="Sassoon Infant Std"/>
                <a:cs typeface="Calibri"/>
              </a:rPr>
              <a:t>xternal</a:t>
            </a:r>
            <a:r>
              <a:rPr sz="2800" spc="-110" dirty="0">
                <a:latin typeface="Sassoon Infant Std"/>
                <a:cs typeface="Calibri"/>
              </a:rPr>
              <a:t> </a:t>
            </a:r>
            <a:r>
              <a:rPr lang="en-GB" sz="2800" spc="-10" dirty="0">
                <a:latin typeface="Sassoon Infant Std"/>
                <a:cs typeface="Calibri"/>
              </a:rPr>
              <a:t>p</a:t>
            </a:r>
            <a:r>
              <a:rPr sz="2800" spc="-10" dirty="0" err="1">
                <a:latin typeface="Sassoon Infant Std"/>
                <a:cs typeface="Calibri"/>
              </a:rPr>
              <a:t>rofessionals</a:t>
            </a:r>
            <a:r>
              <a:rPr lang="en-GB" sz="2800" spc="-10" dirty="0">
                <a:latin typeface="Sassoon Infant Std"/>
                <a:cs typeface="Calibri"/>
              </a:rPr>
              <a:t>,</a:t>
            </a:r>
            <a:r>
              <a:rPr sz="2800" spc="-10" dirty="0">
                <a:latin typeface="Sassoon Infant Std"/>
                <a:cs typeface="Calibri"/>
              </a:rPr>
              <a:t> </a:t>
            </a:r>
            <a:r>
              <a:rPr lang="en-GB" sz="2800" spc="-10" dirty="0">
                <a:latin typeface="Sassoon Infant Std"/>
                <a:cs typeface="Calibri"/>
              </a:rPr>
              <a:t>Governors</a:t>
            </a:r>
            <a:r>
              <a:rPr lang="en-GB" sz="2800" spc="-70" dirty="0">
                <a:latin typeface="Sassoon Infant Std"/>
                <a:cs typeface="Calibri"/>
              </a:rPr>
              <a:t> </a:t>
            </a:r>
            <a:r>
              <a:rPr sz="2800" dirty="0">
                <a:latin typeface="Sassoon Infant Std"/>
                <a:cs typeface="Calibri"/>
              </a:rPr>
              <a:t>and</a:t>
            </a:r>
            <a:r>
              <a:rPr sz="2800" spc="-95" dirty="0">
                <a:latin typeface="Sassoon Infant Std"/>
                <a:cs typeface="Calibri"/>
              </a:rPr>
              <a:t> </a:t>
            </a:r>
            <a:r>
              <a:rPr lang="en-GB" sz="2800" spc="-95" dirty="0">
                <a:latin typeface="Sassoon Infant Std"/>
                <a:cs typeface="Calibri"/>
              </a:rPr>
              <a:t>staff who</a:t>
            </a:r>
            <a:r>
              <a:rPr lang="en-GB" sz="2800" dirty="0">
                <a:latin typeface="Sassoon Infant Std"/>
                <a:cs typeface="Calibri"/>
              </a:rPr>
              <a:t> </a:t>
            </a:r>
            <a:r>
              <a:rPr sz="2800" spc="-10" dirty="0">
                <a:latin typeface="Sassoon Infant Std"/>
                <a:cs typeface="Calibri"/>
              </a:rPr>
              <a:t>consulted</a:t>
            </a:r>
            <a:r>
              <a:rPr sz="2800" spc="-75" dirty="0">
                <a:latin typeface="Sassoon Infant Std"/>
                <a:cs typeface="Calibri"/>
              </a:rPr>
              <a:t> </a:t>
            </a:r>
            <a:r>
              <a:rPr sz="2800" spc="-25" dirty="0">
                <a:latin typeface="Sassoon Infant Std"/>
                <a:cs typeface="Calibri"/>
              </a:rPr>
              <a:t>on </a:t>
            </a:r>
            <a:r>
              <a:rPr sz="2800" dirty="0">
                <a:latin typeface="Sassoon Infant Std"/>
                <a:cs typeface="Calibri"/>
              </a:rPr>
              <a:t>this</a:t>
            </a:r>
            <a:r>
              <a:rPr sz="2800" spc="-60" dirty="0">
                <a:latin typeface="Sassoon Infant Std"/>
                <a:cs typeface="Calibri"/>
              </a:rPr>
              <a:t> </a:t>
            </a:r>
            <a:r>
              <a:rPr lang="en-GB" sz="2800" dirty="0">
                <a:latin typeface="Sassoon Infant Std"/>
                <a:cs typeface="Calibri"/>
              </a:rPr>
              <a:t>report.</a:t>
            </a:r>
            <a:endParaRPr sz="2800" dirty="0">
              <a:latin typeface="Sassoon Infant Std"/>
              <a:cs typeface="Calibri"/>
            </a:endParaRPr>
          </a:p>
        </p:txBody>
      </p:sp>
      <p:pic>
        <p:nvPicPr>
          <p:cNvPr id="5" name="Picture 4">
            <a:extLst>
              <a:ext uri="{FF2B5EF4-FFF2-40B4-BE49-F238E27FC236}">
                <a16:creationId xmlns:a16="http://schemas.microsoft.com/office/drawing/2014/main" id="{78F54D91-96D0-E18D-1677-F4C5657D39F8}"/>
              </a:ext>
            </a:extLst>
          </p:cNvPr>
          <p:cNvPicPr>
            <a:picLocks noChangeAspect="1"/>
          </p:cNvPicPr>
          <p:nvPr/>
        </p:nvPicPr>
        <p:blipFill>
          <a:blip r:embed="rId2"/>
          <a:stretch>
            <a:fillRect/>
          </a:stretch>
        </p:blipFill>
        <p:spPr>
          <a:xfrm>
            <a:off x="10134600" y="278462"/>
            <a:ext cx="1680705" cy="11434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65506-EE33-44A6-DFA1-77D1CC4F0EFF}"/>
              </a:ext>
            </a:extLst>
          </p:cNvPr>
          <p:cNvSpPr>
            <a:spLocks noGrp="1"/>
          </p:cNvSpPr>
          <p:nvPr>
            <p:ph type="body" idx="1"/>
          </p:nvPr>
        </p:nvSpPr>
        <p:spPr>
          <a:xfrm>
            <a:off x="228600" y="913249"/>
            <a:ext cx="5638800" cy="5920874"/>
          </a:xfrm>
        </p:spPr>
        <p:txBody>
          <a:bodyPr/>
          <a:lstStyle/>
          <a:p>
            <a:r>
              <a:rPr lang="en-GB" sz="1400" b="1" dirty="0"/>
              <a:t>ADHD(Attention Deficit Hyperactivity Disorder) </a:t>
            </a:r>
            <a:r>
              <a:rPr lang="en-GB" sz="1400" dirty="0"/>
              <a:t>A condition which can affect concentration, impulse control and activity levels. </a:t>
            </a:r>
          </a:p>
          <a:p>
            <a:r>
              <a:rPr lang="en-GB" sz="1400" b="1" dirty="0"/>
              <a:t>ASC/ASC (Autism Spectrum Condition/Disorder) </a:t>
            </a:r>
            <a:r>
              <a:rPr lang="en-GB" sz="1400" dirty="0"/>
              <a:t>A neurodevelopmental condition that affects communication, social interaction and flexibility of thought.</a:t>
            </a:r>
          </a:p>
          <a:p>
            <a:r>
              <a:rPr lang="en-GB" sz="1400" b="1" dirty="0"/>
              <a:t>Annual Review </a:t>
            </a:r>
            <a:r>
              <a:rPr lang="en-GB" sz="1400" dirty="0"/>
              <a:t>A yearly meeting to review the progress and needs of a pupil with an EHCP (see below), and to consider whether any changes are needed.</a:t>
            </a:r>
          </a:p>
          <a:p>
            <a:r>
              <a:rPr lang="en-GB" sz="1400" b="1" dirty="0"/>
              <a:t>CAMHS (Child and Adolescent Mental Health Services) </a:t>
            </a:r>
            <a:r>
              <a:rPr lang="en-GB" sz="1400" dirty="0"/>
              <a:t>NHS services supporting children and young people with emotional, behavioural or mental health difficulties</a:t>
            </a:r>
          </a:p>
          <a:p>
            <a:r>
              <a:rPr lang="en-GB" sz="1400" b="1" dirty="0"/>
              <a:t>Differentiation/Adaption </a:t>
            </a:r>
            <a:r>
              <a:rPr lang="en-GB" sz="1400" dirty="0"/>
              <a:t>Adapting teaching methods, tasks or resources to suit the individual needs of learners</a:t>
            </a:r>
          </a:p>
          <a:p>
            <a:r>
              <a:rPr lang="en-GB" sz="1400" b="1" dirty="0"/>
              <a:t>EHCP (Education, Health and Care Plan) </a:t>
            </a:r>
            <a:r>
              <a:rPr lang="en-GB" sz="1400" dirty="0"/>
              <a:t>A legal document for children with significant and complex needs which sets out the support a child requires across education, health and social care.</a:t>
            </a:r>
          </a:p>
          <a:p>
            <a:r>
              <a:rPr lang="en-GB" sz="1400" b="1" dirty="0"/>
              <a:t>EHCNA (Education, Health and Care Needs Assessment) </a:t>
            </a:r>
            <a:r>
              <a:rPr lang="en-GB" sz="1400" dirty="0"/>
              <a:t>The formal assessment process carried out by the local authority to determine whether a child or young person requires an EHCP.</a:t>
            </a:r>
          </a:p>
          <a:p>
            <a:r>
              <a:rPr lang="en-GB" sz="1400" b="1" dirty="0"/>
              <a:t>EAL (English as an Additional Language) </a:t>
            </a:r>
            <a:r>
              <a:rPr lang="en-GB" sz="1400" dirty="0"/>
              <a:t>A term used to identify pupils for whom English is not the first language.</a:t>
            </a:r>
          </a:p>
          <a:p>
            <a:r>
              <a:rPr lang="en-GB" sz="1400" b="1" dirty="0"/>
              <a:t>EPPLAC (Education and Personal Progress Plan for Looked After Children)</a:t>
            </a:r>
          </a:p>
          <a:p>
            <a:r>
              <a:rPr lang="en-GB" sz="1400" b="1" dirty="0"/>
              <a:t>Graduated Response (APDR) </a:t>
            </a:r>
            <a:r>
              <a:rPr lang="en-GB" sz="1400" dirty="0"/>
              <a:t>A four-part cycle (Assess, Plan, Do, Review) used by schools to provide increasingly targeted support for children with SEND</a:t>
            </a:r>
          </a:p>
          <a:p>
            <a:r>
              <a:rPr lang="en-GB" sz="1400" b="1" dirty="0"/>
              <a:t>Inclusion </a:t>
            </a:r>
            <a:r>
              <a:rPr lang="en-GB" sz="1400" dirty="0"/>
              <a:t>Ensuring all children, regardless of ability or need, are welcomed, valued and supported to fully take part in school life.</a:t>
            </a:r>
          </a:p>
          <a:p>
            <a:r>
              <a:rPr lang="en-GB" sz="1400" b="1" dirty="0"/>
              <a:t>Intervention</a:t>
            </a:r>
            <a:r>
              <a:rPr lang="en-GB" sz="1400" dirty="0"/>
              <a:t> A specific programme of additional support, usually time limited, designed to help a child progress in a particular area</a:t>
            </a:r>
          </a:p>
          <a:p>
            <a:endParaRPr lang="en-GB" sz="1400" dirty="0"/>
          </a:p>
          <a:p>
            <a:endParaRPr lang="en-GB" sz="1400" dirty="0"/>
          </a:p>
          <a:p>
            <a:endParaRPr lang="en-GB" sz="1400" dirty="0"/>
          </a:p>
          <a:p>
            <a:endParaRPr lang="en-GB" sz="1400" dirty="0"/>
          </a:p>
        </p:txBody>
      </p:sp>
      <p:sp>
        <p:nvSpPr>
          <p:cNvPr id="4" name="object 6">
            <a:extLst>
              <a:ext uri="{FF2B5EF4-FFF2-40B4-BE49-F238E27FC236}">
                <a16:creationId xmlns:a16="http://schemas.microsoft.com/office/drawing/2014/main" id="{8F87B8F5-C5ED-21FF-7A98-D5B6F573A30C}"/>
              </a:ext>
            </a:extLst>
          </p:cNvPr>
          <p:cNvSpPr txBox="1">
            <a:spLocks/>
          </p:cNvSpPr>
          <p:nvPr/>
        </p:nvSpPr>
        <p:spPr>
          <a:xfrm>
            <a:off x="2677886" y="70370"/>
            <a:ext cx="3309257" cy="649885"/>
          </a:xfrm>
          <a:prstGeom prst="rect">
            <a:avLst/>
          </a:prstGeom>
          <a:solidFill>
            <a:srgbClr val="DBDBDB"/>
          </a:solidFill>
          <a:ln w="76200">
            <a:solidFill>
              <a:srgbClr val="000000"/>
            </a:solidFill>
          </a:ln>
        </p:spPr>
        <p:txBody>
          <a:bodyPr vert="horz" wrap="square" lIns="0" tIns="144000" rIns="0" bIns="144000" rtlCol="0">
            <a:spAutoFit/>
          </a:bodyPr>
          <a:lstStyle>
            <a:lvl1pPr>
              <a:defRPr sz="3600" b="0" i="0">
                <a:solidFill>
                  <a:schemeClr val="tx1"/>
                </a:solidFill>
                <a:latin typeface="Calibri Light"/>
                <a:ea typeface="+mj-ea"/>
                <a:cs typeface="Calibri Light"/>
              </a:defRPr>
            </a:lvl1pPr>
          </a:lstStyle>
          <a:p>
            <a:pPr marL="12700" marR="5080" indent="118745" algn="ctr">
              <a:lnSpc>
                <a:spcPts val="2810"/>
              </a:lnSpc>
              <a:spcBef>
                <a:spcPts val="455"/>
              </a:spcBef>
            </a:pPr>
            <a:r>
              <a:rPr lang="en-GB" sz="2400" i="1" dirty="0">
                <a:latin typeface="Calibri"/>
                <a:cs typeface="Calibri"/>
              </a:rPr>
              <a:t>Glossary of terms</a:t>
            </a:r>
          </a:p>
        </p:txBody>
      </p:sp>
      <p:sp>
        <p:nvSpPr>
          <p:cNvPr id="8" name="TextBox 7">
            <a:extLst>
              <a:ext uri="{FF2B5EF4-FFF2-40B4-BE49-F238E27FC236}">
                <a16:creationId xmlns:a16="http://schemas.microsoft.com/office/drawing/2014/main" id="{22003386-6AB4-FBB0-7132-14EB0E939A07}"/>
              </a:ext>
            </a:extLst>
          </p:cNvPr>
          <p:cNvSpPr txBox="1"/>
          <p:nvPr/>
        </p:nvSpPr>
        <p:spPr>
          <a:xfrm>
            <a:off x="6106886" y="709369"/>
            <a:ext cx="5976257" cy="6124754"/>
          </a:xfrm>
          <a:prstGeom prst="rect">
            <a:avLst/>
          </a:prstGeom>
          <a:noFill/>
        </p:spPr>
        <p:txBody>
          <a:bodyPr wrap="square" rtlCol="0">
            <a:spAutoFit/>
          </a:bodyPr>
          <a:lstStyle/>
          <a:p>
            <a:r>
              <a:rPr lang="en-GB" sz="1400" b="1" dirty="0">
                <a:latin typeface="+mj-lt"/>
              </a:rPr>
              <a:t>Occupational Therapy (OT) </a:t>
            </a:r>
            <a:r>
              <a:rPr lang="en-GB" sz="1400" dirty="0">
                <a:latin typeface="+mj-lt"/>
              </a:rPr>
              <a:t>An NHS service which supports children who have difficulties with everyday physical tasks, such as handwriting, balance or coordination.</a:t>
            </a:r>
          </a:p>
          <a:p>
            <a:r>
              <a:rPr lang="en-GB" sz="1400" b="1" dirty="0">
                <a:latin typeface="+mj-lt"/>
              </a:rPr>
              <a:t>Personalised Learning Plan (PLP) </a:t>
            </a:r>
            <a:r>
              <a:rPr lang="en-GB" sz="1400" dirty="0">
                <a:latin typeface="+mj-lt"/>
              </a:rPr>
              <a:t>A document which describes strengths and needs of children on the SEND register, as well as detailing their short-term targets and strategies which support them.</a:t>
            </a:r>
          </a:p>
          <a:p>
            <a:r>
              <a:rPr lang="en-GB" sz="1400" b="1" dirty="0">
                <a:latin typeface="+mj-lt"/>
              </a:rPr>
              <a:t>SALT (Speech and Language Therapy) </a:t>
            </a:r>
            <a:r>
              <a:rPr lang="en-GB" sz="1400" dirty="0">
                <a:latin typeface="+mj-lt"/>
              </a:rPr>
              <a:t>An NHS service who support children with speech, language and communication difficulties.</a:t>
            </a:r>
          </a:p>
          <a:p>
            <a:r>
              <a:rPr lang="en-GB" sz="1400" b="1" dirty="0">
                <a:latin typeface="+mj-lt"/>
              </a:rPr>
              <a:t>SEMH (Social, Emotional and Mental Health) </a:t>
            </a:r>
            <a:r>
              <a:rPr lang="en-GB" sz="1400" dirty="0">
                <a:latin typeface="+mj-lt"/>
              </a:rPr>
              <a:t>One of the 4 categories of SEND which describes children experiencing difficulties their mental health, emotions and/or behaviour.</a:t>
            </a:r>
          </a:p>
          <a:p>
            <a:r>
              <a:rPr lang="en-GB" sz="1400" b="1" dirty="0">
                <a:latin typeface="+mj-lt"/>
              </a:rPr>
              <a:t>SEN/SEND </a:t>
            </a:r>
            <a:r>
              <a:rPr lang="en-GB" sz="1400" dirty="0">
                <a:latin typeface="+mj-lt"/>
              </a:rPr>
              <a:t>– Special Educational Needs/Special Educational Needs and Disabilities</a:t>
            </a:r>
          </a:p>
          <a:p>
            <a:r>
              <a:rPr lang="en-GB" sz="1400" b="1" dirty="0">
                <a:latin typeface="+mj-lt"/>
              </a:rPr>
              <a:t>SENDCo/SENCo (Special Educational Needs and Disabilities Coordinator) </a:t>
            </a:r>
            <a:r>
              <a:rPr lang="en-GB" sz="1400" dirty="0">
                <a:latin typeface="+mj-lt"/>
              </a:rPr>
              <a:t>The teacher responsible for coordinating SEND support within a school</a:t>
            </a:r>
          </a:p>
          <a:p>
            <a:r>
              <a:rPr lang="en-GB" sz="1400" b="1" dirty="0">
                <a:latin typeface="+mj-lt"/>
              </a:rPr>
              <a:t>SEND Code of Practice </a:t>
            </a:r>
            <a:r>
              <a:rPr lang="en-GB" sz="1400" dirty="0">
                <a:latin typeface="+mj-lt"/>
              </a:rPr>
              <a:t>The statutory guidance that schools and local authorities much follow in identifying and supporting children with SEND</a:t>
            </a:r>
          </a:p>
          <a:p>
            <a:r>
              <a:rPr lang="en-GB" sz="1400" b="1" dirty="0">
                <a:latin typeface="+mj-lt"/>
              </a:rPr>
              <a:t>SEND Register </a:t>
            </a:r>
            <a:r>
              <a:rPr lang="en-GB" sz="1400" dirty="0">
                <a:latin typeface="+mj-lt"/>
              </a:rPr>
              <a:t>An internal school record which records the learning differences or disabilities of the children who require support in school which is additional to or different from their peers. </a:t>
            </a:r>
          </a:p>
          <a:p>
            <a:r>
              <a:rPr lang="en-GB" sz="1400" b="1" dirty="0">
                <a:latin typeface="+mj-lt"/>
              </a:rPr>
              <a:t>SEN/SEND Support </a:t>
            </a:r>
            <a:r>
              <a:rPr lang="en-GB" sz="1400" dirty="0">
                <a:latin typeface="+mj-lt"/>
              </a:rPr>
              <a:t>The level of support provided for pupils with SEND who do not have an EHCP but who require additional help and support to meet their needs. </a:t>
            </a:r>
          </a:p>
          <a:p>
            <a:r>
              <a:rPr lang="en-GB" sz="1400" b="1" dirty="0">
                <a:latin typeface="+mj-lt"/>
              </a:rPr>
              <a:t>Sensory Processing Difficulties </a:t>
            </a:r>
            <a:r>
              <a:rPr lang="en-GB" sz="1400" dirty="0">
                <a:latin typeface="+mj-lt"/>
              </a:rPr>
              <a:t>A term used to describe a child who struggles to interpret or respond appropriately to sensory information from more than one sensory system e.g. vision, hearing, touch, smell, taste  </a:t>
            </a:r>
          </a:p>
          <a:p>
            <a:r>
              <a:rPr lang="en-GB" sz="1400" b="1" dirty="0">
                <a:latin typeface="+mj-lt"/>
              </a:rPr>
              <a:t>TAC/TAF (Team Around the Child/Family) </a:t>
            </a:r>
            <a:r>
              <a:rPr lang="en-GB" sz="1400" dirty="0">
                <a:latin typeface="+mj-lt"/>
              </a:rPr>
              <a:t>A multi-agency approach to support a child and family’s needs involving both the family and outside agencies </a:t>
            </a:r>
          </a:p>
        </p:txBody>
      </p:sp>
    </p:spTree>
    <p:extLst>
      <p:ext uri="{BB962C8B-B14F-4D97-AF65-F5344CB8AC3E}">
        <p14:creationId xmlns:p14="http://schemas.microsoft.com/office/powerpoint/2010/main" val="18985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93717"/>
            <a:ext cx="8229600" cy="1172116"/>
          </a:xfrm>
          <a:prstGeom prst="rect">
            <a:avLst/>
          </a:prstGeom>
          <a:solidFill>
            <a:srgbClr val="DBDBDB"/>
          </a:solidFill>
          <a:ln w="76200">
            <a:solidFill>
              <a:srgbClr val="000000"/>
            </a:solidFill>
          </a:ln>
        </p:spPr>
        <p:txBody>
          <a:bodyPr vert="horz" wrap="square" lIns="0" tIns="68580" rIns="0" bIns="0" rtlCol="0">
            <a:spAutoFit/>
          </a:bodyPr>
          <a:lstStyle/>
          <a:p>
            <a:pPr marL="1550670" marR="327660" indent="-1221105">
              <a:lnSpc>
                <a:spcPts val="4320"/>
              </a:lnSpc>
              <a:spcBef>
                <a:spcPts val="540"/>
              </a:spcBef>
            </a:pPr>
            <a:r>
              <a:rPr sz="4000" dirty="0">
                <a:latin typeface="Sassoon Infant Std" panose="020B0503020103030203" pitchFamily="34" charset="0"/>
              </a:rPr>
              <a:t>How</a:t>
            </a:r>
            <a:r>
              <a:rPr sz="4000" spc="-70" dirty="0">
                <a:latin typeface="Sassoon Infant Std" panose="020B0503020103030203" pitchFamily="34" charset="0"/>
              </a:rPr>
              <a:t> </a:t>
            </a:r>
            <a:r>
              <a:rPr sz="4000" dirty="0">
                <a:latin typeface="Sassoon Infant Std" panose="020B0503020103030203" pitchFamily="34" charset="0"/>
              </a:rPr>
              <a:t>does</a:t>
            </a:r>
            <a:r>
              <a:rPr sz="4000" spc="-65" dirty="0">
                <a:latin typeface="Sassoon Infant Std" panose="020B0503020103030203" pitchFamily="34" charset="0"/>
              </a:rPr>
              <a:t> </a:t>
            </a:r>
            <a:r>
              <a:rPr sz="4000" dirty="0">
                <a:latin typeface="Sassoon Infant Std" panose="020B0503020103030203" pitchFamily="34" charset="0"/>
              </a:rPr>
              <a:t>the</a:t>
            </a:r>
            <a:r>
              <a:rPr sz="4000" spc="-80" dirty="0">
                <a:latin typeface="Sassoon Infant Std" panose="020B0503020103030203" pitchFamily="34" charset="0"/>
              </a:rPr>
              <a:t> </a:t>
            </a:r>
            <a:r>
              <a:rPr sz="4000" dirty="0">
                <a:latin typeface="Sassoon Infant Std" panose="020B0503020103030203" pitchFamily="34" charset="0"/>
              </a:rPr>
              <a:t>school</a:t>
            </a:r>
            <a:r>
              <a:rPr sz="4000" spc="-60" dirty="0">
                <a:latin typeface="Sassoon Infant Std" panose="020B0503020103030203" pitchFamily="34" charset="0"/>
              </a:rPr>
              <a:t> </a:t>
            </a:r>
            <a:r>
              <a:rPr sz="4000" dirty="0">
                <a:latin typeface="Sassoon Infant Std" panose="020B0503020103030203" pitchFamily="34" charset="0"/>
              </a:rPr>
              <a:t>know</a:t>
            </a:r>
            <a:r>
              <a:rPr sz="4000" spc="-70" dirty="0">
                <a:latin typeface="Sassoon Infant Std" panose="020B0503020103030203" pitchFamily="34" charset="0"/>
              </a:rPr>
              <a:t> </a:t>
            </a:r>
            <a:r>
              <a:rPr sz="4000" dirty="0">
                <a:latin typeface="Sassoon Infant Std" panose="020B0503020103030203" pitchFamily="34" charset="0"/>
              </a:rPr>
              <a:t>if</a:t>
            </a:r>
            <a:r>
              <a:rPr sz="4000" spc="-70" dirty="0">
                <a:latin typeface="Sassoon Infant Std" panose="020B0503020103030203" pitchFamily="34" charset="0"/>
              </a:rPr>
              <a:t> </a:t>
            </a:r>
            <a:r>
              <a:rPr sz="4000" dirty="0">
                <a:latin typeface="Sassoon Infant Std" panose="020B0503020103030203" pitchFamily="34" charset="0"/>
              </a:rPr>
              <a:t>a</a:t>
            </a:r>
            <a:r>
              <a:rPr sz="4000" spc="-65" dirty="0">
                <a:latin typeface="Sassoon Infant Std" panose="020B0503020103030203" pitchFamily="34" charset="0"/>
              </a:rPr>
              <a:t> </a:t>
            </a:r>
            <a:r>
              <a:rPr lang="en-GB" sz="4000" spc="-10" dirty="0">
                <a:latin typeface="Sassoon Infant Std" panose="020B0503020103030203" pitchFamily="34" charset="0"/>
              </a:rPr>
              <a:t>child</a:t>
            </a:r>
            <a:r>
              <a:rPr sz="4000" spc="-140" dirty="0">
                <a:latin typeface="Sassoon Infant Std" panose="020B0503020103030203" pitchFamily="34" charset="0"/>
              </a:rPr>
              <a:t> </a:t>
            </a:r>
            <a:r>
              <a:rPr sz="4000" dirty="0">
                <a:latin typeface="Sassoon Infant Std" panose="020B0503020103030203" pitchFamily="34" charset="0"/>
              </a:rPr>
              <a:t>needs</a:t>
            </a:r>
            <a:r>
              <a:rPr sz="4000" spc="-150" dirty="0">
                <a:latin typeface="Sassoon Infant Std" panose="020B0503020103030203" pitchFamily="34" charset="0"/>
              </a:rPr>
              <a:t> </a:t>
            </a:r>
            <a:r>
              <a:rPr sz="4000" dirty="0">
                <a:latin typeface="Sassoon Infant Std" panose="020B0503020103030203" pitchFamily="34" charset="0"/>
              </a:rPr>
              <a:t>extra</a:t>
            </a:r>
            <a:r>
              <a:rPr sz="4000" spc="-150" dirty="0">
                <a:latin typeface="Sassoon Infant Std" panose="020B0503020103030203" pitchFamily="34" charset="0"/>
              </a:rPr>
              <a:t> </a:t>
            </a:r>
            <a:r>
              <a:rPr sz="4000" spc="-10" dirty="0">
                <a:latin typeface="Sassoon Infant Std" panose="020B0503020103030203" pitchFamily="34" charset="0"/>
              </a:rPr>
              <a:t>help?</a:t>
            </a:r>
            <a:endParaRPr sz="4000" dirty="0">
              <a:latin typeface="Sassoon Infant Std" panose="020B0503020103030203" pitchFamily="34" charset="0"/>
            </a:endParaRPr>
          </a:p>
        </p:txBody>
      </p:sp>
      <p:sp>
        <p:nvSpPr>
          <p:cNvPr id="3" name="object 3"/>
          <p:cNvSpPr txBox="1"/>
          <p:nvPr/>
        </p:nvSpPr>
        <p:spPr>
          <a:xfrm>
            <a:off x="381000" y="1676400"/>
            <a:ext cx="7696200" cy="4890698"/>
          </a:xfrm>
          <a:prstGeom prst="rect">
            <a:avLst/>
          </a:prstGeom>
        </p:spPr>
        <p:txBody>
          <a:bodyPr vert="horz" wrap="square" lIns="0" tIns="41275" rIns="0" bIns="0" rtlCol="0">
            <a:spAutoFit/>
          </a:bodyPr>
          <a:lstStyle/>
          <a:p>
            <a:pPr marL="12700" marR="5080" algn="l">
              <a:lnSpc>
                <a:spcPct val="150000"/>
              </a:lnSpc>
              <a:spcBef>
                <a:spcPts val="325"/>
              </a:spcBef>
              <a:tabLst>
                <a:tab pos="2413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All children at </a:t>
            </a:r>
            <a:r>
              <a:rPr lang="en-AU" sz="1600" dirty="0" err="1">
                <a:latin typeface="Arial" panose="020B0604020202020204" pitchFamily="34" charset="0"/>
                <a:ea typeface="Calibri" panose="020F0502020204030204" pitchFamily="34" charset="0"/>
                <a:cs typeface="Arial" panose="020B0604020202020204" pitchFamily="34" charset="0"/>
              </a:rPr>
              <a:t>Lyngford</a:t>
            </a:r>
            <a:r>
              <a:rPr lang="en-AU" sz="1600" dirty="0">
                <a:latin typeface="Arial" panose="020B0604020202020204" pitchFamily="34" charset="0"/>
                <a:ea typeface="Calibri" panose="020F0502020204030204" pitchFamily="34" charset="0"/>
                <a:cs typeface="Arial" panose="020B0604020202020204" pitchFamily="34" charset="0"/>
              </a:rPr>
              <a:t> Park </a:t>
            </a:r>
            <a:r>
              <a:rPr lang="en-AU" sz="1600" dirty="0">
                <a:effectLst/>
                <a:latin typeface="Arial" panose="020B0604020202020204" pitchFamily="34" charset="0"/>
                <a:ea typeface="Calibri" panose="020F0502020204030204" pitchFamily="34" charset="0"/>
                <a:cs typeface="Arial" panose="020B0604020202020204" pitchFamily="34" charset="0"/>
              </a:rPr>
              <a:t>Primary School and nursery are monitored closely by their class teachers and key workers.  This is through regular observation and assessment. </a:t>
            </a:r>
          </a:p>
          <a:p>
            <a:pPr marL="12700" marR="5080" algn="l">
              <a:lnSpc>
                <a:spcPct val="150000"/>
              </a:lnSpc>
              <a:spcBef>
                <a:spcPts val="325"/>
              </a:spcBef>
              <a:tabLst>
                <a:tab pos="2413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 Information can also come from previous settings, parents </a:t>
            </a:r>
            <a:r>
              <a:rPr lang="en-AU" sz="1600" dirty="0">
                <a:latin typeface="Arial" panose="020B0604020202020204" pitchFamily="34" charset="0"/>
                <a:ea typeface="Calibri" panose="020F0502020204030204" pitchFamily="34" charset="0"/>
                <a:cs typeface="Arial" panose="020B0604020202020204" pitchFamily="34" charset="0"/>
              </a:rPr>
              <a:t>and/or external agencies.  </a:t>
            </a:r>
            <a:r>
              <a:rPr lang="en-AU" sz="1600" dirty="0">
                <a:effectLst/>
                <a:latin typeface="Arial" panose="020B0604020202020204" pitchFamily="34" charset="0"/>
                <a:ea typeface="Calibri" panose="020F0502020204030204" pitchFamily="34" charset="0"/>
                <a:cs typeface="Arial" panose="020B0604020202020204" pitchFamily="34" charset="0"/>
              </a:rPr>
              <a:t>We use this information to identify and support children’s needs.  Initially, it is the responsibility of the class teacher to ensure needs are being met within the classroom or nursery setting. If the class teacher or key worker feels the child still isn’t making the required progress, they will discuss this with you and then with the Special Education Needs and Disabilities Co-ordinator (SENDCo) if needed. </a:t>
            </a:r>
          </a:p>
          <a:p>
            <a:pPr marL="12700" marR="5080" algn="l">
              <a:lnSpc>
                <a:spcPct val="150000"/>
              </a:lnSpc>
              <a:spcBef>
                <a:spcPts val="325"/>
              </a:spcBef>
              <a:tabLst>
                <a:tab pos="241300" algn="l"/>
              </a:tabLst>
            </a:pPr>
            <a:endParaRPr lang="en-AU" sz="1600" dirty="0">
              <a:latin typeface="Arial" panose="020B0604020202020204" pitchFamily="34" charset="0"/>
              <a:ea typeface="Calibri" panose="020F0502020204030204" pitchFamily="34" charset="0"/>
              <a:cs typeface="Arial" panose="020B0604020202020204" pitchFamily="34" charset="0"/>
            </a:endParaRPr>
          </a:p>
          <a:p>
            <a:pPr marL="12700" marR="5080" algn="l">
              <a:lnSpc>
                <a:spcPct val="150000"/>
              </a:lnSpc>
              <a:spcBef>
                <a:spcPts val="325"/>
              </a:spcBef>
              <a:tabLst>
                <a:tab pos="241300" algn="l"/>
              </a:tabLst>
            </a:pPr>
            <a:r>
              <a:rPr lang="en-AU" sz="1600" dirty="0">
                <a:effectLst/>
                <a:latin typeface="Arial" panose="020B0604020202020204" pitchFamily="34" charset="0"/>
                <a:ea typeface="Calibri" panose="020F0502020204030204" pitchFamily="34" charset="0"/>
                <a:cs typeface="Arial" panose="020B0604020202020204" pitchFamily="34" charset="0"/>
              </a:rPr>
              <a:t> Assessments may be carried out and, if necessary, additional interventions may be put in place. </a:t>
            </a:r>
            <a:r>
              <a:rPr lang="en-AU" sz="1600" dirty="0">
                <a:latin typeface="Arial" panose="020B0604020202020204" pitchFamily="34" charset="0"/>
                <a:ea typeface="Calibri" panose="020F0502020204030204" pitchFamily="34" charset="0"/>
                <a:cs typeface="Arial" panose="020B0604020202020204" pitchFamily="34" charset="0"/>
              </a:rPr>
              <a:t>A</a:t>
            </a:r>
            <a:r>
              <a:rPr lang="en-AU" sz="1600" dirty="0">
                <a:effectLst/>
                <a:latin typeface="Arial" panose="020B0604020202020204" pitchFamily="34" charset="0"/>
                <a:ea typeface="Calibri" panose="020F0502020204030204" pitchFamily="34" charset="0"/>
                <a:cs typeface="Arial" panose="020B0604020202020204" pitchFamily="34" charset="0"/>
              </a:rPr>
              <a:t> referral </a:t>
            </a:r>
            <a:r>
              <a:rPr lang="en-AU" sz="1600" dirty="0">
                <a:latin typeface="Arial" panose="020B0604020202020204" pitchFamily="34" charset="0"/>
                <a:ea typeface="Calibri" panose="020F0502020204030204" pitchFamily="34" charset="0"/>
                <a:cs typeface="Arial" panose="020B0604020202020204" pitchFamily="34" charset="0"/>
              </a:rPr>
              <a:t>may be</a:t>
            </a:r>
            <a:r>
              <a:rPr lang="en-AU" sz="1600" dirty="0">
                <a:effectLst/>
                <a:latin typeface="Arial" panose="020B0604020202020204" pitchFamily="34" charset="0"/>
                <a:ea typeface="Calibri" panose="020F0502020204030204" pitchFamily="34" charset="0"/>
                <a:cs typeface="Arial" panose="020B0604020202020204" pitchFamily="34" charset="0"/>
              </a:rPr>
              <a:t> made to external agencies with your consent.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12700" marR="5080" algn="l">
              <a:lnSpc>
                <a:spcPct val="90100"/>
              </a:lnSpc>
              <a:spcBef>
                <a:spcPts val="325"/>
              </a:spcBef>
              <a:tabLst>
                <a:tab pos="241300" algn="l"/>
              </a:tabLst>
            </a:pPr>
            <a:endParaRPr sz="1900" dirty="0">
              <a:latin typeface="Calibri"/>
              <a:cs typeface="Calibri"/>
            </a:endParaRPr>
          </a:p>
        </p:txBody>
      </p:sp>
      <p:pic>
        <p:nvPicPr>
          <p:cNvPr id="4" name="object 4"/>
          <p:cNvPicPr/>
          <p:nvPr/>
        </p:nvPicPr>
        <p:blipFill>
          <a:blip r:embed="rId2" cstate="print"/>
          <a:stretch>
            <a:fillRect/>
          </a:stretch>
        </p:blipFill>
        <p:spPr>
          <a:xfrm>
            <a:off x="8271793" y="2973847"/>
            <a:ext cx="3670182" cy="3653116"/>
          </a:xfrm>
          <a:prstGeom prst="rect">
            <a:avLst/>
          </a:prstGeom>
        </p:spPr>
      </p:pic>
      <p:pic>
        <p:nvPicPr>
          <p:cNvPr id="6" name="Picture 5">
            <a:extLst>
              <a:ext uri="{FF2B5EF4-FFF2-40B4-BE49-F238E27FC236}">
                <a16:creationId xmlns:a16="http://schemas.microsoft.com/office/drawing/2014/main" id="{2908205F-6B68-0863-7017-E9AADA81C788}"/>
              </a:ext>
            </a:extLst>
          </p:cNvPr>
          <p:cNvPicPr>
            <a:picLocks noChangeAspect="1"/>
          </p:cNvPicPr>
          <p:nvPr/>
        </p:nvPicPr>
        <p:blipFill>
          <a:blip r:embed="rId3"/>
          <a:stretch>
            <a:fillRect/>
          </a:stretch>
        </p:blipFill>
        <p:spPr>
          <a:xfrm>
            <a:off x="10235330" y="200838"/>
            <a:ext cx="1680705" cy="1143430"/>
          </a:xfrm>
          <a:prstGeom prst="rect">
            <a:avLst/>
          </a:prstGeom>
        </p:spPr>
      </p:pic>
      <p:pic>
        <p:nvPicPr>
          <p:cNvPr id="8" name="Picture 7">
            <a:extLst>
              <a:ext uri="{FF2B5EF4-FFF2-40B4-BE49-F238E27FC236}">
                <a16:creationId xmlns:a16="http://schemas.microsoft.com/office/drawing/2014/main" id="{971E7E94-9560-E27E-15F1-4BF93472282D}"/>
              </a:ext>
            </a:extLst>
          </p:cNvPr>
          <p:cNvPicPr>
            <a:picLocks noChangeAspect="1"/>
          </p:cNvPicPr>
          <p:nvPr/>
        </p:nvPicPr>
        <p:blipFill>
          <a:blip r:embed="rId4"/>
          <a:stretch>
            <a:fillRect/>
          </a:stretch>
        </p:blipFill>
        <p:spPr>
          <a:xfrm>
            <a:off x="306769" y="192096"/>
            <a:ext cx="1012282" cy="11721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2133600"/>
            <a:ext cx="6934200" cy="3060453"/>
          </a:xfrm>
          <a:prstGeom prst="rect">
            <a:avLst/>
          </a:prstGeom>
        </p:spPr>
        <p:txBody>
          <a:bodyPr vert="horz" wrap="square" lIns="0" tIns="48895" rIns="0" bIns="0" rtlCol="0">
            <a:spAutoFit/>
          </a:bodyPr>
          <a:lstStyle/>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The class teacher or key worker at nursery is responsible for your child’s education.  </a:t>
            </a:r>
          </a:p>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They will plan and provide more individualised work for your child if needed or adapt class tasks to enable your child to access the learning.  </a:t>
            </a:r>
          </a:p>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All teachers follow the same process for children who need some extra support which looks like this:</a:t>
            </a:r>
            <a:r>
              <a:rPr lang="en-AU" dirty="0">
                <a:latin typeface="Arial" panose="020B0604020202020204" pitchFamily="34" charset="0"/>
                <a:ea typeface="Calibri" panose="020F0502020204030204" pitchFamily="34" charset="0"/>
                <a:cs typeface="Arial" panose="020B0604020202020204" pitchFamily="34" charset="0"/>
              </a:rPr>
              <a:t> look at image.</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1676400" y="186319"/>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sz="4300" dirty="0">
                <a:latin typeface="Sassoon Infant Std" panose="020B0503020103030203" pitchFamily="34" charset="0"/>
              </a:rPr>
              <a:t>How</a:t>
            </a:r>
            <a:r>
              <a:rPr sz="4300" spc="-110" dirty="0">
                <a:latin typeface="Sassoon Infant Std" panose="020B0503020103030203" pitchFamily="34" charset="0"/>
              </a:rPr>
              <a:t> </a:t>
            </a:r>
            <a:r>
              <a:rPr sz="4300" dirty="0">
                <a:latin typeface="Sassoon Infant Std" panose="020B0503020103030203" pitchFamily="34" charset="0"/>
              </a:rPr>
              <a:t>will</a:t>
            </a:r>
            <a:r>
              <a:rPr sz="4300" spc="-105" dirty="0">
                <a:latin typeface="Sassoon Infant Std" panose="020B0503020103030203" pitchFamily="34" charset="0"/>
              </a:rPr>
              <a:t> </a:t>
            </a:r>
            <a:r>
              <a:rPr lang="en-GB" sz="4300" spc="-20" dirty="0">
                <a:latin typeface="Sassoon Infant Std" panose="020B0503020103030203" pitchFamily="34" charset="0"/>
              </a:rPr>
              <a:t>the school </a:t>
            </a:r>
            <a:r>
              <a:rPr sz="4300" spc="-10" dirty="0">
                <a:latin typeface="Sassoon Infant Std" panose="020B0503020103030203" pitchFamily="34" charset="0"/>
              </a:rPr>
              <a:t>support </a:t>
            </a:r>
            <a:r>
              <a:rPr sz="4300" dirty="0">
                <a:latin typeface="Sassoon Infant Std" panose="020B0503020103030203" pitchFamily="34" charset="0"/>
              </a:rPr>
              <a:t>my</a:t>
            </a:r>
            <a:r>
              <a:rPr sz="4300" spc="-105" dirty="0">
                <a:latin typeface="Sassoon Infant Std" panose="020B0503020103030203" pitchFamily="34" charset="0"/>
              </a:rPr>
              <a:t> </a:t>
            </a:r>
            <a:r>
              <a:rPr sz="4300" spc="-10" dirty="0">
                <a:latin typeface="Sassoon Infant Std" panose="020B0503020103030203" pitchFamily="34" charset="0"/>
              </a:rPr>
              <a:t>child?</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4488D537-41A2-CEB4-D22D-E21CF7A5D74D}"/>
              </a:ext>
            </a:extLst>
          </p:cNvPr>
          <p:cNvPicPr>
            <a:picLocks noChangeAspect="1"/>
          </p:cNvPicPr>
          <p:nvPr/>
        </p:nvPicPr>
        <p:blipFill>
          <a:blip r:embed="rId2"/>
          <a:stretch>
            <a:fillRect/>
          </a:stretch>
        </p:blipFill>
        <p:spPr>
          <a:xfrm>
            <a:off x="10206748" y="241935"/>
            <a:ext cx="1680705" cy="1143430"/>
          </a:xfrm>
          <a:prstGeom prst="rect">
            <a:avLst/>
          </a:prstGeom>
        </p:spPr>
      </p:pic>
      <p:pic>
        <p:nvPicPr>
          <p:cNvPr id="12" name="Picture 11">
            <a:extLst>
              <a:ext uri="{FF2B5EF4-FFF2-40B4-BE49-F238E27FC236}">
                <a16:creationId xmlns:a16="http://schemas.microsoft.com/office/drawing/2014/main" id="{0E22D16A-0537-D732-D54A-BC008B81D818}"/>
              </a:ext>
            </a:extLst>
          </p:cNvPr>
          <p:cNvPicPr>
            <a:picLocks noChangeAspect="1"/>
          </p:cNvPicPr>
          <p:nvPr/>
        </p:nvPicPr>
        <p:blipFill>
          <a:blip r:embed="rId3"/>
          <a:stretch>
            <a:fillRect/>
          </a:stretch>
        </p:blipFill>
        <p:spPr>
          <a:xfrm>
            <a:off x="7907545" y="1621606"/>
            <a:ext cx="3121970" cy="4873103"/>
          </a:xfrm>
          <a:prstGeom prst="rect">
            <a:avLst/>
          </a:prstGeom>
        </p:spPr>
      </p:pic>
      <p:pic>
        <p:nvPicPr>
          <p:cNvPr id="6" name="Picture 5">
            <a:extLst>
              <a:ext uri="{FF2B5EF4-FFF2-40B4-BE49-F238E27FC236}">
                <a16:creationId xmlns:a16="http://schemas.microsoft.com/office/drawing/2014/main" id="{79F49D3C-10C0-7310-6F3A-AC3C3D20CC41}"/>
              </a:ext>
            </a:extLst>
          </p:cNvPr>
          <p:cNvPicPr>
            <a:picLocks noChangeAspect="1"/>
          </p:cNvPicPr>
          <p:nvPr/>
        </p:nvPicPr>
        <p:blipFill>
          <a:blip r:embed="rId4"/>
          <a:stretch>
            <a:fillRect/>
          </a:stretch>
        </p:blipFill>
        <p:spPr>
          <a:xfrm>
            <a:off x="304547" y="241935"/>
            <a:ext cx="1035540" cy="11990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165370"/>
            <a:ext cx="8866544" cy="1224053"/>
          </a:xfrm>
          <a:prstGeom prst="rect">
            <a:avLst/>
          </a:prstGeom>
          <a:solidFill>
            <a:srgbClr val="DBDBDB"/>
          </a:solidFill>
          <a:ln w="76200">
            <a:solidFill>
              <a:srgbClr val="000000"/>
            </a:solidFill>
          </a:ln>
        </p:spPr>
        <p:txBody>
          <a:bodyPr vert="horz" wrap="square" lIns="0" tIns="18415" rIns="0" bIns="0" rtlCol="0" anchor="t">
            <a:spAutoFit/>
          </a:bodyPr>
          <a:lstStyle/>
          <a:p>
            <a:pPr marL="1188085" marR="493395" indent="-688975" algn="ctr">
              <a:lnSpc>
                <a:spcPts val="4650"/>
              </a:lnSpc>
              <a:spcBef>
                <a:spcPts val="145"/>
              </a:spcBef>
            </a:pPr>
            <a:r>
              <a:rPr sz="3200" dirty="0">
                <a:latin typeface="Sassoon Infant Std"/>
              </a:rPr>
              <a:t>How</a:t>
            </a:r>
            <a:r>
              <a:rPr sz="3200" spc="-80" dirty="0">
                <a:latin typeface="Sassoon Infant Std"/>
              </a:rPr>
              <a:t> </a:t>
            </a:r>
            <a:r>
              <a:rPr lang="en-GB" sz="3200" dirty="0">
                <a:latin typeface="Sassoon Infant Std"/>
              </a:rPr>
              <a:t>will the school decide what level of</a:t>
            </a:r>
            <a:r>
              <a:rPr lang="en-GB" sz="3200" spc="-100" dirty="0">
                <a:latin typeface="Sassoon Infant Std"/>
              </a:rPr>
              <a:t> </a:t>
            </a:r>
            <a:r>
              <a:rPr sz="3200" dirty="0">
                <a:latin typeface="Sassoon Infant Std"/>
              </a:rPr>
              <a:t>support</a:t>
            </a:r>
            <a:r>
              <a:rPr sz="3200" spc="-105" dirty="0">
                <a:latin typeface="Sassoon Infant Std"/>
              </a:rPr>
              <a:t> </a:t>
            </a:r>
            <a:r>
              <a:rPr lang="en-GB" sz="3200" dirty="0">
                <a:latin typeface="Sassoon Infant Std"/>
              </a:rPr>
              <a:t>is needed?</a:t>
            </a:r>
            <a:endParaRPr sz="3200" dirty="0">
              <a:latin typeface="Sassoon Infant Std"/>
            </a:endParaRPr>
          </a:p>
        </p:txBody>
      </p:sp>
      <p:pic>
        <p:nvPicPr>
          <p:cNvPr id="8" name="Picture 7">
            <a:extLst>
              <a:ext uri="{FF2B5EF4-FFF2-40B4-BE49-F238E27FC236}">
                <a16:creationId xmlns:a16="http://schemas.microsoft.com/office/drawing/2014/main" id="{72A36CD8-E850-E892-AA8A-B06B72C8363D}"/>
              </a:ext>
            </a:extLst>
          </p:cNvPr>
          <p:cNvPicPr>
            <a:picLocks noChangeAspect="1"/>
          </p:cNvPicPr>
          <p:nvPr/>
        </p:nvPicPr>
        <p:blipFill>
          <a:blip r:embed="rId2"/>
          <a:stretch>
            <a:fillRect/>
          </a:stretch>
        </p:blipFill>
        <p:spPr>
          <a:xfrm>
            <a:off x="10363200" y="152400"/>
            <a:ext cx="1680705" cy="1143430"/>
          </a:xfrm>
          <a:prstGeom prst="rect">
            <a:avLst/>
          </a:prstGeom>
        </p:spPr>
      </p:pic>
      <p:graphicFrame>
        <p:nvGraphicFramePr>
          <p:cNvPr id="10" name="object 3">
            <a:extLst>
              <a:ext uri="{FF2B5EF4-FFF2-40B4-BE49-F238E27FC236}">
                <a16:creationId xmlns:a16="http://schemas.microsoft.com/office/drawing/2014/main" id="{358639A0-6490-024D-9924-B7F3B22CA211}"/>
              </a:ext>
            </a:extLst>
          </p:cNvPr>
          <p:cNvGraphicFramePr/>
          <p:nvPr>
            <p:extLst>
              <p:ext uri="{D42A27DB-BD31-4B8C-83A1-F6EECF244321}">
                <p14:modId xmlns:p14="http://schemas.microsoft.com/office/powerpoint/2010/main" val="1190455247"/>
              </p:ext>
            </p:extLst>
          </p:nvPr>
        </p:nvGraphicFramePr>
        <p:xfrm>
          <a:off x="244326" y="1712685"/>
          <a:ext cx="11673679" cy="4992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55B121E-A921-97D8-AE26-57580168F111}"/>
              </a:ext>
            </a:extLst>
          </p:cNvPr>
          <p:cNvPicPr>
            <a:picLocks noChangeAspect="1"/>
          </p:cNvPicPr>
          <p:nvPr/>
        </p:nvPicPr>
        <p:blipFill>
          <a:blip r:embed="rId8"/>
          <a:stretch>
            <a:fillRect/>
          </a:stretch>
        </p:blipFill>
        <p:spPr>
          <a:xfrm>
            <a:off x="244326" y="152400"/>
            <a:ext cx="975445" cy="1133954"/>
          </a:xfrm>
          <a:prstGeom prst="rect">
            <a:avLst/>
          </a:prstGeom>
        </p:spPr>
      </p:pic>
      <p:pic>
        <p:nvPicPr>
          <p:cNvPr id="5" name="Picture 4">
            <a:extLst>
              <a:ext uri="{FF2B5EF4-FFF2-40B4-BE49-F238E27FC236}">
                <a16:creationId xmlns:a16="http://schemas.microsoft.com/office/drawing/2014/main" id="{225327A9-8204-89D0-72F4-9BDFE14ACB87}"/>
              </a:ext>
            </a:extLst>
          </p:cNvPr>
          <p:cNvPicPr>
            <a:picLocks noChangeAspect="1"/>
          </p:cNvPicPr>
          <p:nvPr/>
        </p:nvPicPr>
        <p:blipFill>
          <a:blip r:embed="rId9"/>
          <a:stretch>
            <a:fillRect/>
          </a:stretch>
        </p:blipFill>
        <p:spPr>
          <a:xfrm>
            <a:off x="515027" y="5586316"/>
            <a:ext cx="1713145" cy="1242501"/>
          </a:xfrm>
          <a:prstGeom prst="rect">
            <a:avLst/>
          </a:prstGeom>
        </p:spPr>
      </p:pic>
    </p:spTree>
    <p:extLst>
      <p:ext uri="{BB962C8B-B14F-4D97-AF65-F5344CB8AC3E}">
        <p14:creationId xmlns:p14="http://schemas.microsoft.com/office/powerpoint/2010/main" val="77627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74B5FE-7B01-6D03-768D-19FC5574B386}"/>
              </a:ext>
            </a:extLst>
          </p:cNvPr>
          <p:cNvGraphicFramePr/>
          <p:nvPr>
            <p:extLst>
              <p:ext uri="{D42A27DB-BD31-4B8C-83A1-F6EECF244321}">
                <p14:modId xmlns:p14="http://schemas.microsoft.com/office/powerpoint/2010/main" val="2181199956"/>
              </p:ext>
            </p:extLst>
          </p:nvPr>
        </p:nvGraphicFramePr>
        <p:xfrm>
          <a:off x="391608" y="983396"/>
          <a:ext cx="11584212" cy="5722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82" name="TextBox 3881">
            <a:extLst>
              <a:ext uri="{FF2B5EF4-FFF2-40B4-BE49-F238E27FC236}">
                <a16:creationId xmlns:a16="http://schemas.microsoft.com/office/drawing/2014/main" id="{0BB916D1-066F-C8C7-D4D6-A9C1786B1914}"/>
              </a:ext>
            </a:extLst>
          </p:cNvPr>
          <p:cNvSpPr txBox="1"/>
          <p:nvPr/>
        </p:nvSpPr>
        <p:spPr>
          <a:xfrm>
            <a:off x="1219200" y="152400"/>
            <a:ext cx="9296400" cy="36933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type of support may be provided for my child at each level of SEND support?</a:t>
            </a:r>
          </a:p>
        </p:txBody>
      </p:sp>
      <p:pic>
        <p:nvPicPr>
          <p:cNvPr id="3" name="Picture 2">
            <a:extLst>
              <a:ext uri="{FF2B5EF4-FFF2-40B4-BE49-F238E27FC236}">
                <a16:creationId xmlns:a16="http://schemas.microsoft.com/office/drawing/2014/main" id="{99708091-D477-7A57-EDF4-AB49912BBBB0}"/>
              </a:ext>
            </a:extLst>
          </p:cNvPr>
          <p:cNvPicPr>
            <a:picLocks noChangeAspect="1"/>
          </p:cNvPicPr>
          <p:nvPr/>
        </p:nvPicPr>
        <p:blipFill>
          <a:blip r:embed="rId7"/>
          <a:stretch>
            <a:fillRect/>
          </a:stretch>
        </p:blipFill>
        <p:spPr>
          <a:xfrm>
            <a:off x="239747" y="76199"/>
            <a:ext cx="903253" cy="1050031"/>
          </a:xfrm>
          <a:prstGeom prst="rect">
            <a:avLst/>
          </a:prstGeom>
        </p:spPr>
      </p:pic>
      <p:pic>
        <p:nvPicPr>
          <p:cNvPr id="5" name="Picture 4">
            <a:extLst>
              <a:ext uri="{FF2B5EF4-FFF2-40B4-BE49-F238E27FC236}">
                <a16:creationId xmlns:a16="http://schemas.microsoft.com/office/drawing/2014/main" id="{6EE50AE8-A878-5AF2-377B-24E7A16F0B59}"/>
              </a:ext>
            </a:extLst>
          </p:cNvPr>
          <p:cNvPicPr>
            <a:picLocks noChangeAspect="1"/>
          </p:cNvPicPr>
          <p:nvPr/>
        </p:nvPicPr>
        <p:blipFill>
          <a:blip r:embed="rId8"/>
          <a:stretch>
            <a:fillRect/>
          </a:stretch>
        </p:blipFill>
        <p:spPr>
          <a:xfrm>
            <a:off x="10606473" y="145944"/>
            <a:ext cx="1369347" cy="932743"/>
          </a:xfrm>
          <a:prstGeom prst="rect">
            <a:avLst/>
          </a:prstGeom>
        </p:spPr>
      </p:pic>
      <p:sp>
        <p:nvSpPr>
          <p:cNvPr id="7" name="Rectangle 6">
            <a:extLst>
              <a:ext uri="{FF2B5EF4-FFF2-40B4-BE49-F238E27FC236}">
                <a16:creationId xmlns:a16="http://schemas.microsoft.com/office/drawing/2014/main" id="{26CA1261-2AB9-7034-32EC-E0342CEE17D7}"/>
              </a:ext>
            </a:extLst>
          </p:cNvPr>
          <p:cNvSpPr/>
          <p:nvPr/>
        </p:nvSpPr>
        <p:spPr>
          <a:xfrm>
            <a:off x="135977" y="1371600"/>
            <a:ext cx="2378623" cy="2819400"/>
          </a:xfrm>
          <a:prstGeom prst="rect">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nSpc>
                <a:spcPct val="107000"/>
              </a:lnSpc>
              <a:spcAft>
                <a:spcPts val="800"/>
              </a:spcAft>
            </a:pPr>
            <a:r>
              <a:rPr lang="en-GB" sz="1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Please note</a:t>
            </a: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that if the Neurodevelopmental pathway is being considered/ completed for ADHD /ASC or has a diagnosis doesn’t automatically mean your child will be on the SEN register or an EHCP should be applied for. It is around needs and provision based on the Graduated Response. </a:t>
            </a:r>
          </a:p>
        </p:txBody>
      </p:sp>
    </p:spTree>
    <p:extLst>
      <p:ext uri="{BB962C8B-B14F-4D97-AF65-F5344CB8AC3E}">
        <p14:creationId xmlns:p14="http://schemas.microsoft.com/office/powerpoint/2010/main" val="12915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A8F37B-18F3-E5CE-5769-C0A0ED866D88}"/>
              </a:ext>
            </a:extLst>
          </p:cNvPr>
          <p:cNvPicPr>
            <a:picLocks noChangeAspect="1"/>
          </p:cNvPicPr>
          <p:nvPr/>
        </p:nvPicPr>
        <p:blipFill>
          <a:blip r:embed="rId2"/>
          <a:stretch>
            <a:fillRect/>
          </a:stretch>
        </p:blipFill>
        <p:spPr>
          <a:xfrm>
            <a:off x="3017809" y="4506374"/>
            <a:ext cx="2259581" cy="2305694"/>
          </a:xfrm>
          <a:prstGeom prst="rect">
            <a:avLst/>
          </a:prstGeom>
        </p:spPr>
      </p:pic>
      <p:pic>
        <p:nvPicPr>
          <p:cNvPr id="7" name="Picture 6">
            <a:extLst>
              <a:ext uri="{FF2B5EF4-FFF2-40B4-BE49-F238E27FC236}">
                <a16:creationId xmlns:a16="http://schemas.microsoft.com/office/drawing/2014/main" id="{2AE16E57-3CD0-42FA-3818-1600E828017D}"/>
              </a:ext>
            </a:extLst>
          </p:cNvPr>
          <p:cNvPicPr>
            <a:picLocks noChangeAspect="1"/>
          </p:cNvPicPr>
          <p:nvPr/>
        </p:nvPicPr>
        <p:blipFill>
          <a:blip r:embed="rId3"/>
          <a:stretch>
            <a:fillRect/>
          </a:stretch>
        </p:blipFill>
        <p:spPr>
          <a:xfrm>
            <a:off x="5387884" y="2491558"/>
            <a:ext cx="2259580" cy="4327437"/>
          </a:xfrm>
          <a:prstGeom prst="rect">
            <a:avLst/>
          </a:prstGeom>
        </p:spPr>
      </p:pic>
      <p:pic>
        <p:nvPicPr>
          <p:cNvPr id="12" name="Picture 11">
            <a:extLst>
              <a:ext uri="{FF2B5EF4-FFF2-40B4-BE49-F238E27FC236}">
                <a16:creationId xmlns:a16="http://schemas.microsoft.com/office/drawing/2014/main" id="{E1E6A6CA-2A5F-51B8-4F6E-394B3723BD29}"/>
              </a:ext>
            </a:extLst>
          </p:cNvPr>
          <p:cNvPicPr>
            <a:picLocks noChangeAspect="1"/>
          </p:cNvPicPr>
          <p:nvPr/>
        </p:nvPicPr>
        <p:blipFill>
          <a:blip r:embed="rId4"/>
          <a:stretch>
            <a:fillRect/>
          </a:stretch>
        </p:blipFill>
        <p:spPr>
          <a:xfrm>
            <a:off x="7710703" y="411268"/>
            <a:ext cx="1750906" cy="6400800"/>
          </a:xfrm>
          <a:prstGeom prst="rect">
            <a:avLst/>
          </a:prstGeom>
        </p:spPr>
      </p:pic>
      <p:pic>
        <p:nvPicPr>
          <p:cNvPr id="14" name="Picture 13">
            <a:extLst>
              <a:ext uri="{FF2B5EF4-FFF2-40B4-BE49-F238E27FC236}">
                <a16:creationId xmlns:a16="http://schemas.microsoft.com/office/drawing/2014/main" id="{4B9E2A67-A1C6-3805-4AE3-2055A5247D65}"/>
              </a:ext>
            </a:extLst>
          </p:cNvPr>
          <p:cNvPicPr>
            <a:picLocks noChangeAspect="1"/>
          </p:cNvPicPr>
          <p:nvPr/>
        </p:nvPicPr>
        <p:blipFill>
          <a:blip r:embed="rId5"/>
          <a:stretch>
            <a:fillRect/>
          </a:stretch>
        </p:blipFill>
        <p:spPr>
          <a:xfrm>
            <a:off x="9550114" y="-19892"/>
            <a:ext cx="1559356" cy="6838888"/>
          </a:xfrm>
          <a:prstGeom prst="rect">
            <a:avLst/>
          </a:prstGeom>
        </p:spPr>
      </p:pic>
      <p:sp>
        <p:nvSpPr>
          <p:cNvPr id="15" name="Rectangle 14">
            <a:extLst>
              <a:ext uri="{FF2B5EF4-FFF2-40B4-BE49-F238E27FC236}">
                <a16:creationId xmlns:a16="http://schemas.microsoft.com/office/drawing/2014/main" id="{93EDA136-B98D-FE45-3089-1E795D601A24}"/>
              </a:ext>
            </a:extLst>
          </p:cNvPr>
          <p:cNvSpPr/>
          <p:nvPr/>
        </p:nvSpPr>
        <p:spPr>
          <a:xfrm>
            <a:off x="2165123" y="244173"/>
            <a:ext cx="4518383" cy="1678745"/>
          </a:xfrm>
          <a:prstGeom prst="rect">
            <a:avLst/>
          </a:prstGeom>
          <a:solidFill>
            <a:schemeClr val="accent6">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Please note: </a:t>
            </a: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if your child has a diagnosis, this doesn’t automatically mean your child will be on the SEN register or an EHCP should be applied for. For some children with a diagnosis, the universal provision provided to the whole class </a:t>
            </a:r>
            <a:r>
              <a:rPr lang="en-GB" sz="1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is sufficient to meet their needs. </a:t>
            </a:r>
            <a:endPar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object 3">
            <a:extLst>
              <a:ext uri="{FF2B5EF4-FFF2-40B4-BE49-F238E27FC236}">
                <a16:creationId xmlns:a16="http://schemas.microsoft.com/office/drawing/2014/main" id="{BC26FD48-CB3E-41EA-6802-119B647C6CA4}"/>
              </a:ext>
            </a:extLst>
          </p:cNvPr>
          <p:cNvSpPr txBox="1">
            <a:spLocks/>
          </p:cNvSpPr>
          <p:nvPr/>
        </p:nvSpPr>
        <p:spPr>
          <a:xfrm>
            <a:off x="394512" y="2421039"/>
            <a:ext cx="2890227" cy="1821011"/>
          </a:xfrm>
          <a:prstGeom prst="rect">
            <a:avLst/>
          </a:prstGeom>
          <a:solidFill>
            <a:srgbClr val="DBDBDB"/>
          </a:solidFill>
          <a:ln w="76200">
            <a:solidFill>
              <a:srgbClr val="000000"/>
            </a:solidFill>
          </a:ln>
        </p:spPr>
        <p:txBody>
          <a:bodyPr vert="horz" wrap="square" lIns="0" tIns="0" rIns="0" bIns="0" rtlCol="0">
            <a:spAutoFit/>
          </a:bodyPr>
          <a:lstStyle>
            <a:lvl1pPr>
              <a:defRPr sz="3600" b="0" i="0">
                <a:solidFill>
                  <a:schemeClr val="tx1"/>
                </a:solidFill>
                <a:latin typeface="Calibri Light"/>
                <a:ea typeface="+mj-ea"/>
                <a:cs typeface="Calibri Light"/>
              </a:defRPr>
            </a:lvl1pPr>
          </a:lstStyle>
          <a:p>
            <a:pPr marL="3074670" marR="283210" indent="-2785110" algn="l">
              <a:lnSpc>
                <a:spcPts val="4640"/>
              </a:lnSpc>
              <a:spcBef>
                <a:spcPts val="150"/>
              </a:spcBef>
            </a:pPr>
            <a:r>
              <a:rPr lang="en-US" sz="4000" kern="1200" dirty="0">
                <a:latin typeface="+mj-lt"/>
                <a:ea typeface="+mj-ea"/>
                <a:cs typeface="+mj-cs"/>
              </a:rPr>
              <a:t>SEND </a:t>
            </a:r>
          </a:p>
          <a:p>
            <a:pPr marL="3074670" marR="283210" indent="-2785110" algn="l">
              <a:lnSpc>
                <a:spcPts val="4640"/>
              </a:lnSpc>
              <a:spcBef>
                <a:spcPts val="150"/>
              </a:spcBef>
            </a:pPr>
            <a:r>
              <a:rPr lang="en-US" sz="4000" kern="1200" dirty="0">
                <a:latin typeface="+mj-lt"/>
                <a:ea typeface="+mj-ea"/>
                <a:cs typeface="+mj-cs"/>
              </a:rPr>
              <a:t>Graduated </a:t>
            </a:r>
          </a:p>
          <a:p>
            <a:pPr marL="3074670" marR="283210" indent="-2785110" algn="l">
              <a:lnSpc>
                <a:spcPts val="4640"/>
              </a:lnSpc>
              <a:spcBef>
                <a:spcPts val="150"/>
              </a:spcBef>
            </a:pPr>
            <a:r>
              <a:rPr lang="en-US" sz="4000" kern="1200" dirty="0">
                <a:latin typeface="+mj-lt"/>
                <a:ea typeface="+mj-ea"/>
                <a:cs typeface="+mj-cs"/>
              </a:rPr>
              <a:t>Response</a:t>
            </a:r>
            <a:endParaRPr lang="en-GB" sz="4000" dirty="0"/>
          </a:p>
        </p:txBody>
      </p:sp>
      <p:pic>
        <p:nvPicPr>
          <p:cNvPr id="6" name="Picture 5" descr="A logo of a tree&#10;&#10;AI-generated content may be incorrect.">
            <a:extLst>
              <a:ext uri="{FF2B5EF4-FFF2-40B4-BE49-F238E27FC236}">
                <a16:creationId xmlns:a16="http://schemas.microsoft.com/office/drawing/2014/main" id="{626B0C2F-2949-3C21-259E-828B357AA72E}"/>
              </a:ext>
            </a:extLst>
          </p:cNvPr>
          <p:cNvPicPr>
            <a:picLocks noChangeAspect="1"/>
          </p:cNvPicPr>
          <p:nvPr/>
        </p:nvPicPr>
        <p:blipFill>
          <a:blip r:embed="rId6"/>
          <a:stretch>
            <a:fillRect/>
          </a:stretch>
        </p:blipFill>
        <p:spPr>
          <a:xfrm>
            <a:off x="244326" y="152400"/>
            <a:ext cx="975445" cy="1133954"/>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1D44B832-C57A-A512-67C3-E05C5ABAB2AE}"/>
              </a:ext>
            </a:extLst>
          </p:cNvPr>
          <p:cNvPicPr>
            <a:picLocks noChangeAspect="1"/>
          </p:cNvPicPr>
          <p:nvPr/>
        </p:nvPicPr>
        <p:blipFill>
          <a:blip r:embed="rId7"/>
          <a:stretch>
            <a:fillRect/>
          </a:stretch>
        </p:blipFill>
        <p:spPr>
          <a:xfrm>
            <a:off x="11119091" y="48962"/>
            <a:ext cx="1064547" cy="724925"/>
          </a:xfrm>
          <a:prstGeom prst="rect">
            <a:avLst/>
          </a:prstGeom>
        </p:spPr>
      </p:pic>
    </p:spTree>
    <p:extLst>
      <p:ext uri="{BB962C8B-B14F-4D97-AF65-F5344CB8AC3E}">
        <p14:creationId xmlns:p14="http://schemas.microsoft.com/office/powerpoint/2010/main" val="201980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798781"/>
            <a:ext cx="11430253" cy="1258486"/>
          </a:xfrm>
          <a:prstGeom prst="rect">
            <a:avLst/>
          </a:prstGeom>
        </p:spPr>
        <p:txBody>
          <a:bodyPr vert="horz" wrap="square" lIns="0" tIns="48895" rIns="0" bIns="0" rtlCol="0">
            <a:spAutoFit/>
          </a:bodyPr>
          <a:lstStyle/>
          <a:p>
            <a:pPr>
              <a:lnSpc>
                <a:spcPct val="150000"/>
              </a:lnSpc>
              <a:spcAft>
                <a:spcPts val="600"/>
              </a:spcAft>
            </a:pPr>
            <a:r>
              <a:rPr lang="en-AU" dirty="0">
                <a:effectLst/>
                <a:latin typeface="Arial" panose="020B0604020202020204" pitchFamily="34" charset="0"/>
                <a:ea typeface="Calibri" panose="020F0502020204030204" pitchFamily="34" charset="0"/>
                <a:cs typeface="Arial" panose="020B0604020202020204" pitchFamily="34" charset="0"/>
              </a:rPr>
              <a:t>Our SENDCOs coordinate the support and progress of any child on our SEN support list. You should know if your child is on this list and it simply means that Helen Ingram our SENDCo </a:t>
            </a:r>
            <a:r>
              <a:rPr lang="en-AU" dirty="0">
                <a:latin typeface="Arial" panose="020B0604020202020204" pitchFamily="34" charset="0"/>
                <a:ea typeface="Calibri" panose="020F0502020204030204" pitchFamily="34" charset="0"/>
                <a:cs typeface="Arial" panose="020B0604020202020204" pitchFamily="34" charset="0"/>
              </a:rPr>
              <a:t>is</a:t>
            </a:r>
            <a:r>
              <a:rPr lang="en-AU" dirty="0">
                <a:effectLst/>
                <a:latin typeface="Arial" panose="020B0604020202020204" pitchFamily="34" charset="0"/>
                <a:ea typeface="Calibri" panose="020F0502020204030204" pitchFamily="34" charset="0"/>
                <a:cs typeface="Arial" panose="020B0604020202020204" pitchFamily="34" charset="0"/>
              </a:rPr>
              <a:t> overseeing their learning.  Any additional provision/support that your child is receiving will be explained to you at parent’s evening.   </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1752600" y="227594"/>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lang="en-GB" sz="4300" dirty="0">
                <a:latin typeface="Sassoon Infant Std" panose="020B0503020103030203" pitchFamily="34" charset="0"/>
              </a:rPr>
              <a:t>Who will coordinate the provision for my child?</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4488D537-41A2-CEB4-D22D-E21CF7A5D74D}"/>
              </a:ext>
            </a:extLst>
          </p:cNvPr>
          <p:cNvPicPr>
            <a:picLocks noChangeAspect="1"/>
          </p:cNvPicPr>
          <p:nvPr/>
        </p:nvPicPr>
        <p:blipFill>
          <a:blip r:embed="rId2"/>
          <a:stretch>
            <a:fillRect/>
          </a:stretch>
        </p:blipFill>
        <p:spPr>
          <a:xfrm>
            <a:off x="10206748" y="241935"/>
            <a:ext cx="1680705" cy="1143430"/>
          </a:xfrm>
          <a:prstGeom prst="rect">
            <a:avLst/>
          </a:prstGeom>
        </p:spPr>
      </p:pic>
      <p:sp>
        <p:nvSpPr>
          <p:cNvPr id="6" name="TextBox 5">
            <a:extLst>
              <a:ext uri="{FF2B5EF4-FFF2-40B4-BE49-F238E27FC236}">
                <a16:creationId xmlns:a16="http://schemas.microsoft.com/office/drawing/2014/main" id="{5720156B-279F-34AB-937F-BE4B6A901FA6}"/>
              </a:ext>
            </a:extLst>
          </p:cNvPr>
          <p:cNvSpPr txBox="1"/>
          <p:nvPr/>
        </p:nvSpPr>
        <p:spPr>
          <a:xfrm>
            <a:off x="4189156" y="5791200"/>
            <a:ext cx="3966340"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Helen Ingram </a:t>
            </a:r>
          </a:p>
          <a:p>
            <a:pPr algn="ctr"/>
            <a:r>
              <a:rPr lang="en-GB" dirty="0">
                <a:latin typeface="Arial" panose="020B0604020202020204" pitchFamily="34" charset="0"/>
                <a:cs typeface="Arial" panose="020B0604020202020204" pitchFamily="34" charset="0"/>
              </a:rPr>
              <a:t>School and Nursery SENDCO </a:t>
            </a:r>
          </a:p>
        </p:txBody>
      </p:sp>
      <p:pic>
        <p:nvPicPr>
          <p:cNvPr id="12" name="Picture 11">
            <a:extLst>
              <a:ext uri="{FF2B5EF4-FFF2-40B4-BE49-F238E27FC236}">
                <a16:creationId xmlns:a16="http://schemas.microsoft.com/office/drawing/2014/main" id="{F5F74AB0-8833-172B-B0D1-48DBE4711524}"/>
              </a:ext>
            </a:extLst>
          </p:cNvPr>
          <p:cNvPicPr>
            <a:picLocks noChangeAspect="1"/>
          </p:cNvPicPr>
          <p:nvPr/>
        </p:nvPicPr>
        <p:blipFill>
          <a:blip r:embed="rId3"/>
          <a:stretch>
            <a:fillRect/>
          </a:stretch>
        </p:blipFill>
        <p:spPr>
          <a:xfrm>
            <a:off x="318687" y="152400"/>
            <a:ext cx="1035540" cy="1199046"/>
          </a:xfrm>
          <a:prstGeom prst="rect">
            <a:avLst/>
          </a:prstGeom>
        </p:spPr>
      </p:pic>
      <p:pic>
        <p:nvPicPr>
          <p:cNvPr id="5" name="Picture 4">
            <a:extLst>
              <a:ext uri="{FF2B5EF4-FFF2-40B4-BE49-F238E27FC236}">
                <a16:creationId xmlns:a16="http://schemas.microsoft.com/office/drawing/2014/main" id="{DA15BAAB-659B-A0A7-7EC7-5B233681F3DC}"/>
              </a:ext>
            </a:extLst>
          </p:cNvPr>
          <p:cNvPicPr>
            <a:picLocks noChangeAspect="1"/>
          </p:cNvPicPr>
          <p:nvPr/>
        </p:nvPicPr>
        <p:blipFill>
          <a:blip r:embed="rId4"/>
          <a:stretch>
            <a:fillRect/>
          </a:stretch>
        </p:blipFill>
        <p:spPr>
          <a:xfrm>
            <a:off x="5210174" y="3360472"/>
            <a:ext cx="1934076" cy="2354527"/>
          </a:xfrm>
          <a:prstGeom prst="rect">
            <a:avLst/>
          </a:prstGeom>
        </p:spPr>
      </p:pic>
    </p:spTree>
    <p:extLst>
      <p:ext uri="{BB962C8B-B14F-4D97-AF65-F5344CB8AC3E}">
        <p14:creationId xmlns:p14="http://schemas.microsoft.com/office/powerpoint/2010/main" val="2642490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f802e5-3b9b-48d4-8afe-3948efe2753e">
      <Terms xmlns="http://schemas.microsoft.com/office/infopath/2007/PartnerControls"/>
    </lcf76f155ced4ddcb4097134ff3c332f>
    <TaxCatchAll xmlns="edb06f73-24d6-4806-90a3-8e9403e524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A26E30222A994CBDAC33004D23409B" ma:contentTypeVersion="18" ma:contentTypeDescription="Create a new document." ma:contentTypeScope="" ma:versionID="21363b501d0077a244774eca3f3105e9">
  <xsd:schema xmlns:xsd="http://www.w3.org/2001/XMLSchema" xmlns:xs="http://www.w3.org/2001/XMLSchema" xmlns:p="http://schemas.microsoft.com/office/2006/metadata/properties" xmlns:ns2="7df802e5-3b9b-48d4-8afe-3948efe2753e" xmlns:ns3="edb06f73-24d6-4806-90a3-8e9403e524a8" targetNamespace="http://schemas.microsoft.com/office/2006/metadata/properties" ma:root="true" ma:fieldsID="8a12d543cf70372e7441044d6163d90d" ns2:_="" ns3:_="">
    <xsd:import namespace="7df802e5-3b9b-48d4-8afe-3948efe2753e"/>
    <xsd:import namespace="edb06f73-24d6-4806-90a3-8e9403e524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802e5-3b9b-48d4-8afe-3948efe27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06f73-24d6-4806-90a3-8e9403e524a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adb98f-4e04-4591-80de-3ad4f79f752e}" ma:internalName="TaxCatchAll" ma:showField="CatchAllData" ma:web="edb06f73-24d6-4806-90a3-8e9403e52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D9556-26E5-4908-A3BE-9A8ED8B57A7D}">
  <ds:schemaRefs>
    <ds:schemaRef ds:uri="http://schemas.microsoft.com/sharepoint/v3/contenttype/forms"/>
  </ds:schemaRefs>
</ds:datastoreItem>
</file>

<file path=customXml/itemProps2.xml><?xml version="1.0" encoding="utf-8"?>
<ds:datastoreItem xmlns:ds="http://schemas.openxmlformats.org/officeDocument/2006/customXml" ds:itemID="{A0D8466D-E8A3-41A3-9AE3-5F22FF4B8F29}">
  <ds:schemaRef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edb06f73-24d6-4806-90a3-8e9403e524a8"/>
    <ds:schemaRef ds:uri="7df802e5-3b9b-48d4-8afe-3948efe2753e"/>
    <ds:schemaRef ds:uri="http://purl.org/dc/terms/"/>
  </ds:schemaRefs>
</ds:datastoreItem>
</file>

<file path=customXml/itemProps3.xml><?xml version="1.0" encoding="utf-8"?>
<ds:datastoreItem xmlns:ds="http://schemas.openxmlformats.org/officeDocument/2006/customXml" ds:itemID="{5975D834-CDCC-414E-9284-9DF140219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802e5-3b9b-48d4-8afe-3948efe2753e"/>
    <ds:schemaRef ds:uri="edb06f73-24d6-4806-90a3-8e9403e5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1323</TotalTime>
  <Words>4119</Words>
  <Application>Microsoft Office PowerPoint</Application>
  <PresentationFormat>Widescreen</PresentationFormat>
  <Paragraphs>213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Calibri</vt:lpstr>
      <vt:lpstr>Calibri Light</vt:lpstr>
      <vt:lpstr>Comic Sans MS</vt:lpstr>
      <vt:lpstr>Frutiger LT Std</vt:lpstr>
      <vt:lpstr>Sassoon Infant Std</vt:lpstr>
      <vt:lpstr>Symbol</vt:lpstr>
      <vt:lpstr>Office Theme</vt:lpstr>
      <vt:lpstr>PowerPoint Presentation</vt:lpstr>
      <vt:lpstr>PowerPoint Presentation</vt:lpstr>
      <vt:lpstr>Definition of Special Educational Needs</vt:lpstr>
      <vt:lpstr>How does the school know if a child needs extra help?</vt:lpstr>
      <vt:lpstr>How will the school support my child?</vt:lpstr>
      <vt:lpstr>How will the school decide what level of support is needed?</vt:lpstr>
      <vt:lpstr>PowerPoint Presentation</vt:lpstr>
      <vt:lpstr>PowerPoint Presentation</vt:lpstr>
      <vt:lpstr>Who will coordinate the provision for my child?</vt:lpstr>
      <vt:lpstr>What kinds of SEND are provided for at Lyngford Park?</vt:lpstr>
      <vt:lpstr>How will the school’s approach be adapted to match my child’s needs?</vt:lpstr>
      <vt:lpstr>How will I know how my child is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accessible is the school environment?</vt:lpstr>
      <vt:lpstr>PowerPoint Presentation</vt:lpstr>
      <vt:lpstr>PowerPoint Presentation</vt:lpstr>
      <vt:lpstr>How will the school support my child’s transition to a new setting?</vt:lpstr>
      <vt:lpstr>Who should I contact for more information or if I am concerned about my child?</vt:lpstr>
      <vt:lpstr>PowerPoint Presentation</vt:lpstr>
      <vt:lpstr>PowerPoint Presentation</vt:lpstr>
      <vt:lpstr>PowerPoint Presentation</vt:lpstr>
      <vt:lpstr>Who has contributed to this report?</vt:lpstr>
      <vt:lpstr>Who has contributed to this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logo/branding</dc:title>
  <dc:creator>Beth Warwick</dc:creator>
  <cp:lastModifiedBy>Helen Ingram</cp:lastModifiedBy>
  <cp:revision>91</cp:revision>
  <dcterms:created xsi:type="dcterms:W3CDTF">2024-06-18T14:53:25Z</dcterms:created>
  <dcterms:modified xsi:type="dcterms:W3CDTF">2025-10-12T15:43:22Z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2023-10-15T00:00:00Z</vt:filetime>
  </property>
  <property fmtid="{D5CDD505-2E9C-101B-9397-08002B2CF9AE}" pid="3" name="Creator">
    <vt:lpwstr>Microsoft® PowerPoint® for Microsoft 365</vt:lpwstr>
  </property>
  <property fmtid="{D5CDD505-2E9C-101B-9397-08002B2CF9AE}" pid="4" name="LastSaved">
    <vt:filetime>2024-06-18T00:00:00Z</vt:filetime>
  </property>
  <property fmtid="{D5CDD505-2E9C-101B-9397-08002B2CF9AE}" pid="5" name="Producer">
    <vt:lpwstr>Microsoft® PowerPoint® for Microsoft 365</vt:lpwstr>
  </property>
  <property fmtid="{D5CDD505-2E9C-101B-9397-08002B2CF9AE}" pid="6" name="ContentTypeId">
    <vt:lpwstr>0x01010006A26E30222A994CBDAC33004D23409B</vt:lpwstr>
  </property>
  <property fmtid="{D5CDD505-2E9C-101B-9397-08002B2CF9AE}" pid="7" name="MediaServiceImageTags">
    <vt:lpwstr/>
  </property>
</Properties>
</file>